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4"/>
  </p:notesMasterIdLst>
  <p:sldIdLst>
    <p:sldId id="272" r:id="rId2"/>
    <p:sldId id="263" r:id="rId3"/>
    <p:sldId id="258" r:id="rId4"/>
    <p:sldId id="259" r:id="rId5"/>
    <p:sldId id="260" r:id="rId6"/>
    <p:sldId id="261" r:id="rId7"/>
    <p:sldId id="262" r:id="rId8"/>
    <p:sldId id="264" r:id="rId9"/>
    <p:sldId id="268" r:id="rId10"/>
    <p:sldId id="265" r:id="rId11"/>
    <p:sldId id="266" r:id="rId12"/>
    <p:sldId id="267" r:id="rId13"/>
    <p:sldId id="269" r:id="rId14"/>
    <p:sldId id="270" r:id="rId15"/>
    <p:sldId id="271" r:id="rId16"/>
    <p:sldId id="273" r:id="rId17"/>
    <p:sldId id="275" r:id="rId18"/>
    <p:sldId id="277" r:id="rId19"/>
    <p:sldId id="279" r:id="rId20"/>
    <p:sldId id="283" r:id="rId21"/>
    <p:sldId id="285" r:id="rId22"/>
    <p:sldId id="286" r:id="rId23"/>
    <p:sldId id="287" r:id="rId24"/>
    <p:sldId id="288" r:id="rId25"/>
    <p:sldId id="289" r:id="rId26"/>
    <p:sldId id="296" r:id="rId27"/>
    <p:sldId id="297" r:id="rId28"/>
    <p:sldId id="290" r:id="rId29"/>
    <p:sldId id="299" r:id="rId30"/>
    <p:sldId id="300" r:id="rId31"/>
    <p:sldId id="301" r:id="rId32"/>
    <p:sldId id="298" r:id="rId33"/>
    <p:sldId id="302" r:id="rId34"/>
    <p:sldId id="303" r:id="rId35"/>
    <p:sldId id="291" r:id="rId36"/>
    <p:sldId id="292" r:id="rId37"/>
    <p:sldId id="304" r:id="rId38"/>
    <p:sldId id="293" r:id="rId39"/>
    <p:sldId id="314" r:id="rId40"/>
    <p:sldId id="294" r:id="rId41"/>
    <p:sldId id="305" r:id="rId42"/>
    <p:sldId id="306" r:id="rId43"/>
    <p:sldId id="295" r:id="rId44"/>
    <p:sldId id="315" r:id="rId45"/>
    <p:sldId id="307" r:id="rId46"/>
    <p:sldId id="316" r:id="rId47"/>
    <p:sldId id="313" r:id="rId48"/>
    <p:sldId id="308" r:id="rId49"/>
    <p:sldId id="317" r:id="rId50"/>
    <p:sldId id="318" r:id="rId51"/>
    <p:sldId id="309" r:id="rId52"/>
    <p:sldId id="310" r:id="rId53"/>
    <p:sldId id="311" r:id="rId54"/>
    <p:sldId id="312" r:id="rId55"/>
    <p:sldId id="324" r:id="rId56"/>
    <p:sldId id="325" r:id="rId57"/>
    <p:sldId id="319" r:id="rId58"/>
    <p:sldId id="320" r:id="rId59"/>
    <p:sldId id="326" r:id="rId60"/>
    <p:sldId id="321" r:id="rId61"/>
    <p:sldId id="322" r:id="rId62"/>
    <p:sldId id="327" r:id="rId63"/>
    <p:sldId id="328" r:id="rId64"/>
    <p:sldId id="323" r:id="rId65"/>
    <p:sldId id="334" r:id="rId66"/>
    <p:sldId id="329" r:id="rId67"/>
    <p:sldId id="335" r:id="rId68"/>
    <p:sldId id="336" r:id="rId69"/>
    <p:sldId id="337" r:id="rId70"/>
    <p:sldId id="338" r:id="rId71"/>
    <p:sldId id="339" r:id="rId72"/>
    <p:sldId id="340"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94660"/>
  </p:normalViewPr>
  <p:slideViewPr>
    <p:cSldViewPr>
      <p:cViewPr>
        <p:scale>
          <a:sx n="100" d="100"/>
          <a:sy n="100" d="100"/>
        </p:scale>
        <p:origin x="91" y="1147"/>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210A15-D74D-4066-AC41-AAFCF9A4F258}" type="datetimeFigureOut">
              <a:rPr lang="en-US" smtClean="0"/>
              <a:pPr/>
              <a:t>11/24/2014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DF26DB-E98D-4B17-95EB-9B146EBA0155}" type="slidenum">
              <a:rPr lang="en-US" smtClean="0"/>
              <a:pPr/>
              <a:t>‹#›</a:t>
            </a:fld>
            <a:endParaRPr lang="en-US" dirty="0"/>
          </a:p>
        </p:txBody>
      </p:sp>
    </p:spTree>
    <p:extLst>
      <p:ext uri="{BB962C8B-B14F-4D97-AF65-F5344CB8AC3E}">
        <p14:creationId xmlns:p14="http://schemas.microsoft.com/office/powerpoint/2010/main" xmlns="" val="3014996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B65AE306-435B-4C5C-96C3-58B3AC501ADB}" type="datetimeFigureOut">
              <a:rPr lang="en-US" smtClean="0"/>
              <a:pPr/>
              <a:t>11/24/2014</a:t>
            </a:fld>
            <a:endParaRPr lang="en-US" dirty="0"/>
          </a:p>
        </p:txBody>
      </p:sp>
      <p:sp>
        <p:nvSpPr>
          <p:cNvPr id="17" name="Footer Placeholder 16"/>
          <p:cNvSpPr>
            <a:spLocks noGrp="1"/>
          </p:cNvSpPr>
          <p:nvPr>
            <p:ph type="ftr" sz="quarter" idx="11"/>
          </p:nvPr>
        </p:nvSpPr>
        <p:spPr/>
        <p:txBody>
          <a:bodyPr/>
          <a:lstStyle>
            <a:extLst/>
          </a:lstStyle>
          <a:p>
            <a:endParaRPr lang="en-US" dirty="0"/>
          </a:p>
        </p:txBody>
      </p:sp>
      <p:sp>
        <p:nvSpPr>
          <p:cNvPr id="29" name="Slide Number Placeholder 28"/>
          <p:cNvSpPr>
            <a:spLocks noGrp="1"/>
          </p:cNvSpPr>
          <p:nvPr>
            <p:ph type="sldNum" sz="quarter" idx="12"/>
          </p:nvPr>
        </p:nvSpPr>
        <p:spPr/>
        <p:txBody>
          <a:bodyPr/>
          <a:lstStyle>
            <a:extLst/>
          </a:lstStyle>
          <a:p>
            <a:fld id="{07430A2E-3E30-4DB5-B12C-A3D012C1AF75}" type="slidenum">
              <a:rPr lang="en-US" smtClean="0"/>
              <a:pPr/>
              <a:t>‹#›</a:t>
            </a:fld>
            <a:endParaRPr lang="en-US"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65AE306-435B-4C5C-96C3-58B3AC501ADB}" type="datetimeFigureOut">
              <a:rPr lang="en-US" smtClean="0"/>
              <a:pPr/>
              <a:t>11/24/2014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07430A2E-3E30-4DB5-B12C-A3D012C1AF7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65AE306-435B-4C5C-96C3-58B3AC501ADB}" type="datetimeFigureOut">
              <a:rPr lang="en-US" smtClean="0"/>
              <a:pPr/>
              <a:t>11/24/2014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07430A2E-3E30-4DB5-B12C-A3D012C1AF7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65AE306-435B-4C5C-96C3-58B3AC501ADB}" type="datetimeFigureOut">
              <a:rPr lang="en-US" smtClean="0"/>
              <a:pPr/>
              <a:t>11/24/2014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07430A2E-3E30-4DB5-B12C-A3D012C1AF7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65AE306-435B-4C5C-96C3-58B3AC501ADB}" type="datetimeFigureOut">
              <a:rPr lang="en-US" smtClean="0"/>
              <a:pPr/>
              <a:t>11/24/2014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07430A2E-3E30-4DB5-B12C-A3D012C1AF75}" type="slidenum">
              <a:rPr lang="en-US" smtClean="0"/>
              <a:pPr/>
              <a:t>‹#›</a:t>
            </a:fld>
            <a:endParaRPr lang="en-US"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65AE306-435B-4C5C-96C3-58B3AC501ADB}" type="datetimeFigureOut">
              <a:rPr lang="en-US" smtClean="0"/>
              <a:pPr/>
              <a:t>11/24/2014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07430A2E-3E30-4DB5-B12C-A3D012C1AF7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65AE306-435B-4C5C-96C3-58B3AC501ADB}" type="datetimeFigureOut">
              <a:rPr lang="en-US" smtClean="0"/>
              <a:pPr/>
              <a:t>11/24/2014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07430A2E-3E30-4DB5-B12C-A3D012C1AF75}" type="slidenum">
              <a:rPr lang="en-US" smtClean="0"/>
              <a:pPr/>
              <a:t>‹#›</a:t>
            </a:fld>
            <a:endParaRPr lang="en-US"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65AE306-435B-4C5C-96C3-58B3AC501ADB}" type="datetimeFigureOut">
              <a:rPr lang="en-US" smtClean="0"/>
              <a:pPr/>
              <a:t>11/24/2014</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07430A2E-3E30-4DB5-B12C-A3D012C1AF7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65AE306-435B-4C5C-96C3-58B3AC501ADB}" type="datetimeFigureOut">
              <a:rPr lang="en-US" smtClean="0"/>
              <a:pPr/>
              <a:t>11/24/2014</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07430A2E-3E30-4DB5-B12C-A3D012C1AF7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65AE306-435B-4C5C-96C3-58B3AC501ADB}" type="datetimeFigureOut">
              <a:rPr lang="en-US" smtClean="0"/>
              <a:pPr/>
              <a:t>11/24/2014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07430A2E-3E30-4DB5-B12C-A3D012C1AF7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B65AE306-435B-4C5C-96C3-58B3AC501ADB}" type="datetimeFigureOut">
              <a:rPr lang="en-US" smtClean="0"/>
              <a:pPr/>
              <a:t>11/24/2014</a:t>
            </a:fld>
            <a:endParaRPr lang="en-US" dirty="0"/>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dirty="0"/>
          </a:p>
        </p:txBody>
      </p:sp>
      <p:sp>
        <p:nvSpPr>
          <p:cNvPr id="7" name="Slide Number Placeholder 6"/>
          <p:cNvSpPr>
            <a:spLocks noGrp="1"/>
          </p:cNvSpPr>
          <p:nvPr>
            <p:ph type="sldNum" sz="quarter" idx="12"/>
          </p:nvPr>
        </p:nvSpPr>
        <p:spPr>
          <a:xfrm>
            <a:off x="8610600" y="55499"/>
            <a:ext cx="457200" cy="365125"/>
          </a:xfrm>
        </p:spPr>
        <p:txBody>
          <a:bodyPr/>
          <a:lstStyle>
            <a:extLst/>
          </a:lstStyle>
          <a:p>
            <a:fld id="{07430A2E-3E30-4DB5-B12C-A3D012C1AF7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B65AE306-435B-4C5C-96C3-58B3AC501ADB}" type="datetimeFigureOut">
              <a:rPr lang="en-US" smtClean="0"/>
              <a:pPr/>
              <a:t>11/24/2014</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07430A2E-3E30-4DB5-B12C-A3D012C1AF7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L:\Seals\courtsealpic.BMP"/>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1600" y="834884"/>
            <a:ext cx="1385789" cy="1380078"/>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Users\dfortes\Desktop\images for project\new hampshire court seal.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9988" y="679839"/>
            <a:ext cx="1346446" cy="144462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1905000" y="5334000"/>
            <a:ext cx="5562600" cy="584775"/>
          </a:xfrm>
          <a:prstGeom prst="rect">
            <a:avLst/>
          </a:prstGeom>
        </p:spPr>
        <p:txBody>
          <a:bodyPr wrap="square">
            <a:spAutoFit/>
          </a:bodyPr>
          <a:lstStyle/>
          <a:p>
            <a:pPr algn="ctr"/>
            <a:r>
              <a:rPr lang="en-US" sz="3200" b="1" dirty="0">
                <a:solidFill>
                  <a:schemeClr val="accent6">
                    <a:lumMod val="20000"/>
                    <a:lumOff val="80000"/>
                  </a:schemeClr>
                </a:solidFill>
              </a:rPr>
              <a:t>Effective </a:t>
            </a:r>
            <a:r>
              <a:rPr lang="en-US" sz="3200" i="1" dirty="0">
                <a:solidFill>
                  <a:schemeClr val="accent6">
                    <a:lumMod val="20000"/>
                    <a:lumOff val="80000"/>
                  </a:schemeClr>
                </a:solidFill>
              </a:rPr>
              <a:t>December 1, 2014</a:t>
            </a:r>
          </a:p>
        </p:txBody>
      </p:sp>
      <p:sp>
        <p:nvSpPr>
          <p:cNvPr id="3" name="TextBox 2"/>
          <p:cNvSpPr txBox="1"/>
          <p:nvPr/>
        </p:nvSpPr>
        <p:spPr>
          <a:xfrm>
            <a:off x="914400" y="2895600"/>
            <a:ext cx="7239000" cy="1323439"/>
          </a:xfrm>
          <a:prstGeom prst="rect">
            <a:avLst/>
          </a:prstGeom>
          <a:noFill/>
        </p:spPr>
        <p:txBody>
          <a:bodyPr wrap="square" rtlCol="0">
            <a:spAutoFit/>
          </a:bodyPr>
          <a:lstStyle/>
          <a:p>
            <a:pPr algn="ctr"/>
            <a:r>
              <a:rPr lang="en-US" sz="4000" smtClean="0">
                <a:solidFill>
                  <a:schemeClr val="accent2"/>
                </a:solidFill>
                <a:latin typeface="+mj-lt"/>
              </a:rPr>
              <a:t>Bankruptcy </a:t>
            </a:r>
            <a:r>
              <a:rPr lang="en-US" sz="4000" smtClean="0">
                <a:solidFill>
                  <a:schemeClr val="accent2"/>
                </a:solidFill>
                <a:latin typeface="+mj-lt"/>
              </a:rPr>
              <a:t>Rules, </a:t>
            </a:r>
            <a:r>
              <a:rPr lang="en-US" sz="4000" dirty="0" smtClean="0">
                <a:solidFill>
                  <a:schemeClr val="accent2"/>
                </a:solidFill>
                <a:latin typeface="+mj-lt"/>
              </a:rPr>
              <a:t>Fee and Form Changes</a:t>
            </a:r>
            <a:endParaRPr lang="en-US" sz="4000" dirty="0">
              <a:solidFill>
                <a:schemeClr val="accent2"/>
              </a:solidFill>
              <a:latin typeface="+mj-lt"/>
            </a:endParaRPr>
          </a:p>
        </p:txBody>
      </p:sp>
      <p:pic>
        <p:nvPicPr>
          <p:cNvPr id="5" name="Picture 3" descr="C:\Users\dfortes\Pictures\seal-img_0.png"/>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00600" y="1406973"/>
            <a:ext cx="1524000" cy="1608667"/>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C:\Users\dfortes\Desktop\images for project\maine attempt.gi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590800" y="1295397"/>
            <a:ext cx="1543168" cy="1489157"/>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5" descr="C:\Users\dfortes\Desktop\images for project\mass seal.gi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867400" y="834884"/>
            <a:ext cx="1371600" cy="1371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60431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3071" y="533400"/>
            <a:ext cx="6009980" cy="646331"/>
          </a:xfrm>
          <a:prstGeom prst="rect">
            <a:avLst/>
          </a:prstGeom>
        </p:spPr>
        <p:txBody>
          <a:bodyPr wrap="none">
            <a:spAutoFit/>
          </a:bodyPr>
          <a:lstStyle/>
          <a:p>
            <a:pPr algn="ctr"/>
            <a:r>
              <a:rPr lang="en-US" sz="3600" dirty="0">
                <a:solidFill>
                  <a:schemeClr val="accent2">
                    <a:lumMod val="75000"/>
                  </a:schemeClr>
                </a:solidFill>
                <a:latin typeface="Consolas" panose="020B0609020204030204" pitchFamily="49" charset="0"/>
                <a:cs typeface="Consolas" panose="020B0609020204030204" pitchFamily="49" charset="0"/>
              </a:rPr>
              <a:t>Bankruptcy Form Updates</a:t>
            </a:r>
          </a:p>
        </p:txBody>
      </p:sp>
      <p:sp>
        <p:nvSpPr>
          <p:cNvPr id="3" name="Rectangle 2"/>
          <p:cNvSpPr/>
          <p:nvPr/>
        </p:nvSpPr>
        <p:spPr>
          <a:xfrm>
            <a:off x="1104900" y="1147180"/>
            <a:ext cx="6934200" cy="307777"/>
          </a:xfrm>
          <a:prstGeom prst="rect">
            <a:avLst/>
          </a:prstGeom>
        </p:spPr>
        <p:txBody>
          <a:bodyPr wrap="square">
            <a:spAutoFit/>
          </a:bodyPr>
          <a:lstStyle/>
          <a:p>
            <a:pPr algn="ctr"/>
            <a:r>
              <a:rPr lang="en-US" sz="1400" dirty="0" smtClean="0">
                <a:solidFill>
                  <a:schemeClr val="accent4"/>
                </a:solidFill>
                <a:latin typeface="Bookman Old Style" panose="02050604050505020204" pitchFamily="18" charset="0"/>
                <a:cs typeface="Consolas" panose="020B0609020204030204" pitchFamily="49" charset="0"/>
              </a:rPr>
              <a:t>  B 22B Chapter 11 Statement of Your Current Monthly Income </a:t>
            </a:r>
            <a:endParaRPr lang="en-US" sz="1400" dirty="0"/>
          </a:p>
        </p:txBody>
      </p:sp>
      <p:sp>
        <p:nvSpPr>
          <p:cNvPr id="4" name="Rectangle 3"/>
          <p:cNvSpPr/>
          <p:nvPr/>
        </p:nvSpPr>
        <p:spPr>
          <a:xfrm>
            <a:off x="609600" y="1676400"/>
            <a:ext cx="7772400" cy="461665"/>
          </a:xfrm>
          <a:prstGeom prst="rect">
            <a:avLst/>
          </a:prstGeom>
        </p:spPr>
        <p:txBody>
          <a:bodyPr wrap="square">
            <a:spAutoFit/>
          </a:bodyPr>
          <a:lstStyle/>
          <a:p>
            <a:pPr algn="ctr"/>
            <a:r>
              <a:rPr lang="en-US" sz="1200" dirty="0" smtClean="0">
                <a:latin typeface="Bookman Old Style" panose="02050604050505020204" pitchFamily="18" charset="0"/>
              </a:rPr>
              <a:t>The form has been revised so that individuals completing the form would do so more accurately and completely.</a:t>
            </a:r>
            <a:endParaRPr lang="en-US" sz="1200" dirty="0">
              <a:latin typeface="Bookman Old Style" panose="02050604050505020204" pitchFamily="18" charset="0"/>
            </a:endParaRPr>
          </a:p>
        </p:txBody>
      </p:sp>
      <p:pic>
        <p:nvPicPr>
          <p:cNvPr id="7170" name="Picture 2" descr="C:\Users\dfortes\Desktop\images for project\22b.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43504" y="2438400"/>
            <a:ext cx="3456991" cy="43785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68270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3071" y="533400"/>
            <a:ext cx="6009980" cy="646331"/>
          </a:xfrm>
          <a:prstGeom prst="rect">
            <a:avLst/>
          </a:prstGeom>
        </p:spPr>
        <p:txBody>
          <a:bodyPr wrap="none">
            <a:spAutoFit/>
          </a:bodyPr>
          <a:lstStyle/>
          <a:p>
            <a:pPr algn="ctr"/>
            <a:r>
              <a:rPr lang="en-US" sz="3600" dirty="0">
                <a:solidFill>
                  <a:schemeClr val="accent2">
                    <a:lumMod val="75000"/>
                  </a:schemeClr>
                </a:solidFill>
                <a:latin typeface="Consolas" panose="020B0609020204030204" pitchFamily="49" charset="0"/>
                <a:cs typeface="Consolas" panose="020B0609020204030204" pitchFamily="49" charset="0"/>
              </a:rPr>
              <a:t>Bankruptcy Form Updates</a:t>
            </a:r>
          </a:p>
        </p:txBody>
      </p:sp>
      <p:sp>
        <p:nvSpPr>
          <p:cNvPr id="3" name="Rectangle 2"/>
          <p:cNvSpPr/>
          <p:nvPr/>
        </p:nvSpPr>
        <p:spPr>
          <a:xfrm>
            <a:off x="1104900" y="1147180"/>
            <a:ext cx="6934200" cy="523220"/>
          </a:xfrm>
          <a:prstGeom prst="rect">
            <a:avLst/>
          </a:prstGeom>
        </p:spPr>
        <p:txBody>
          <a:bodyPr wrap="square">
            <a:spAutoFit/>
          </a:bodyPr>
          <a:lstStyle/>
          <a:p>
            <a:pPr algn="ctr"/>
            <a:r>
              <a:rPr lang="en-US" sz="1400" dirty="0" smtClean="0">
                <a:solidFill>
                  <a:schemeClr val="accent4"/>
                </a:solidFill>
                <a:latin typeface="Bookman Old Style" panose="02050604050505020204" pitchFamily="18" charset="0"/>
                <a:cs typeface="Consolas" panose="020B0609020204030204" pitchFamily="49" charset="0"/>
              </a:rPr>
              <a:t>  B 22C-1 Chapter 13 Statement of Your Current Monthly Income and Calculation of Commitment Period </a:t>
            </a:r>
            <a:endParaRPr lang="en-US" sz="1400" dirty="0"/>
          </a:p>
        </p:txBody>
      </p:sp>
      <p:sp>
        <p:nvSpPr>
          <p:cNvPr id="4" name="Rectangle 3"/>
          <p:cNvSpPr/>
          <p:nvPr/>
        </p:nvSpPr>
        <p:spPr>
          <a:xfrm>
            <a:off x="609600" y="1676400"/>
            <a:ext cx="7772400" cy="646331"/>
          </a:xfrm>
          <a:prstGeom prst="rect">
            <a:avLst/>
          </a:prstGeom>
        </p:spPr>
        <p:txBody>
          <a:bodyPr wrap="square">
            <a:spAutoFit/>
          </a:bodyPr>
          <a:lstStyle/>
          <a:p>
            <a:pPr algn="ctr"/>
            <a:r>
              <a:rPr lang="en-US" sz="1200" dirty="0" smtClean="0">
                <a:latin typeface="Bookman Old Style" panose="02050604050505020204" pitchFamily="18" charset="0"/>
              </a:rPr>
              <a:t>**This form will report current monthly income and determine whether the income is at or below the median income for households of the same size.  If the income is equal to or less than the median the second form 22C-2 WILL NOT need to be filled out.**</a:t>
            </a:r>
            <a:endParaRPr lang="en-US" sz="1200" dirty="0">
              <a:latin typeface="Bookman Old Style" panose="02050604050505020204" pitchFamily="18" charset="0"/>
            </a:endParaRPr>
          </a:p>
        </p:txBody>
      </p:sp>
      <p:pic>
        <p:nvPicPr>
          <p:cNvPr id="8194" name="Picture 2" descr="C:\Users\dfortes\Desktop\images for project\22c1.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43200" y="2514600"/>
            <a:ext cx="3410891" cy="4191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65993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3071" y="533400"/>
            <a:ext cx="6009980" cy="646331"/>
          </a:xfrm>
          <a:prstGeom prst="rect">
            <a:avLst/>
          </a:prstGeom>
        </p:spPr>
        <p:txBody>
          <a:bodyPr wrap="none">
            <a:spAutoFit/>
          </a:bodyPr>
          <a:lstStyle/>
          <a:p>
            <a:pPr algn="ctr"/>
            <a:r>
              <a:rPr lang="en-US" sz="3600" dirty="0">
                <a:solidFill>
                  <a:schemeClr val="accent2">
                    <a:lumMod val="75000"/>
                  </a:schemeClr>
                </a:solidFill>
                <a:latin typeface="Consolas" panose="020B0609020204030204" pitchFamily="49" charset="0"/>
                <a:cs typeface="Consolas" panose="020B0609020204030204" pitchFamily="49" charset="0"/>
              </a:rPr>
              <a:t>Bankruptcy Form Updates</a:t>
            </a:r>
          </a:p>
        </p:txBody>
      </p:sp>
      <p:sp>
        <p:nvSpPr>
          <p:cNvPr id="3" name="Rectangle 2"/>
          <p:cNvSpPr/>
          <p:nvPr/>
        </p:nvSpPr>
        <p:spPr>
          <a:xfrm>
            <a:off x="1104900" y="1147180"/>
            <a:ext cx="6934200" cy="307777"/>
          </a:xfrm>
          <a:prstGeom prst="rect">
            <a:avLst/>
          </a:prstGeom>
        </p:spPr>
        <p:txBody>
          <a:bodyPr wrap="square">
            <a:spAutoFit/>
          </a:bodyPr>
          <a:lstStyle/>
          <a:p>
            <a:pPr algn="ctr"/>
            <a:r>
              <a:rPr lang="en-US" sz="1400" dirty="0" smtClean="0">
                <a:solidFill>
                  <a:schemeClr val="accent4"/>
                </a:solidFill>
                <a:latin typeface="Bookman Old Style" panose="02050604050505020204" pitchFamily="18" charset="0"/>
                <a:cs typeface="Consolas" panose="020B0609020204030204" pitchFamily="49" charset="0"/>
              </a:rPr>
              <a:t>  B 22C-2 Calculation of Disposable Income </a:t>
            </a:r>
            <a:endParaRPr lang="en-US" sz="1400" dirty="0"/>
          </a:p>
        </p:txBody>
      </p:sp>
      <p:sp>
        <p:nvSpPr>
          <p:cNvPr id="4" name="Rectangle 3"/>
          <p:cNvSpPr/>
          <p:nvPr/>
        </p:nvSpPr>
        <p:spPr>
          <a:xfrm>
            <a:off x="609600" y="1676400"/>
            <a:ext cx="7772400" cy="276999"/>
          </a:xfrm>
          <a:prstGeom prst="rect">
            <a:avLst/>
          </a:prstGeom>
        </p:spPr>
        <p:txBody>
          <a:bodyPr wrap="square">
            <a:spAutoFit/>
          </a:bodyPr>
          <a:lstStyle/>
          <a:p>
            <a:pPr algn="ctr"/>
            <a:r>
              <a:rPr lang="en-US" sz="1200" dirty="0" smtClean="0">
                <a:latin typeface="Bookman Old Style" panose="02050604050505020204" pitchFamily="18" charset="0"/>
              </a:rPr>
              <a:t>**If income is above the median, this form (22C-2) must be filed along side form 22C-1.**</a:t>
            </a:r>
            <a:endParaRPr lang="en-US" sz="1200" dirty="0">
              <a:latin typeface="Bookman Old Style" panose="02050604050505020204" pitchFamily="18" charset="0"/>
            </a:endParaRPr>
          </a:p>
        </p:txBody>
      </p:sp>
      <p:pic>
        <p:nvPicPr>
          <p:cNvPr id="9218" name="Picture 2" descr="C:\Users\dfortes\Desktop\images for project\22c2.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57487" y="2209800"/>
            <a:ext cx="3476625" cy="4476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98193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1100" y="762000"/>
            <a:ext cx="6324600" cy="707886"/>
          </a:xfrm>
          <a:prstGeom prst="rect">
            <a:avLst/>
          </a:prstGeom>
          <a:noFill/>
        </p:spPr>
        <p:txBody>
          <a:bodyPr wrap="square" rtlCol="0">
            <a:spAutoFit/>
          </a:bodyPr>
          <a:lstStyle/>
          <a:p>
            <a:pPr algn="ctr"/>
            <a:r>
              <a:rPr lang="en-US" sz="4000" dirty="0" smtClean="0">
                <a:solidFill>
                  <a:schemeClr val="accent4"/>
                </a:solidFill>
              </a:rPr>
              <a:t>Fee Changes and Updates </a:t>
            </a:r>
            <a:endParaRPr lang="en-US" sz="4000" dirty="0">
              <a:solidFill>
                <a:schemeClr val="accent4"/>
              </a:solidFill>
            </a:endParaRPr>
          </a:p>
        </p:txBody>
      </p:sp>
      <p:pic>
        <p:nvPicPr>
          <p:cNvPr id="11266" name="Picture 2" descr="C:\Users\dfortes\Desktop\images for project\money imag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0200" y="2590800"/>
            <a:ext cx="5486400" cy="2971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58652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905000"/>
            <a:ext cx="7162800" cy="1077218"/>
          </a:xfrm>
          <a:prstGeom prst="rect">
            <a:avLst/>
          </a:prstGeom>
          <a:noFill/>
        </p:spPr>
        <p:txBody>
          <a:bodyPr wrap="square" rtlCol="0">
            <a:spAutoFit/>
          </a:bodyPr>
          <a:lstStyle/>
          <a:p>
            <a:pPr algn="ctr"/>
            <a:r>
              <a:rPr lang="en-US" sz="2000" dirty="0" smtClean="0">
                <a:solidFill>
                  <a:schemeClr val="accent2"/>
                </a:solidFill>
                <a:latin typeface="Bookman Old Style" panose="02050604050505020204" pitchFamily="18" charset="0"/>
              </a:rPr>
              <a:t>Upon notice from the court of appeals that a direct appeal or direct cross-appeal has been authorized, an additional fee must be collected</a:t>
            </a:r>
            <a:r>
              <a:rPr lang="en-US" sz="2400" dirty="0" smtClean="0">
                <a:solidFill>
                  <a:schemeClr val="accent2"/>
                </a:solidFill>
                <a:latin typeface="Bookman Old Style" panose="02050604050505020204" pitchFamily="18" charset="0"/>
              </a:rPr>
              <a:t>. </a:t>
            </a:r>
            <a:endParaRPr lang="en-US" sz="2400" dirty="0">
              <a:solidFill>
                <a:schemeClr val="accent2"/>
              </a:solidFill>
              <a:latin typeface="Bookman Old Style" panose="02050604050505020204" pitchFamily="18" charset="0"/>
            </a:endParaRPr>
          </a:p>
        </p:txBody>
      </p:sp>
      <p:sp>
        <p:nvSpPr>
          <p:cNvPr id="3" name="TextBox 2"/>
          <p:cNvSpPr txBox="1"/>
          <p:nvPr/>
        </p:nvSpPr>
        <p:spPr>
          <a:xfrm>
            <a:off x="1676400" y="3429000"/>
            <a:ext cx="5943600" cy="523220"/>
          </a:xfrm>
          <a:prstGeom prst="rect">
            <a:avLst/>
          </a:prstGeom>
          <a:noFill/>
        </p:spPr>
        <p:txBody>
          <a:bodyPr wrap="square" rtlCol="0">
            <a:spAutoFit/>
          </a:bodyPr>
          <a:lstStyle/>
          <a:p>
            <a:pPr algn="ctr"/>
            <a:r>
              <a:rPr lang="en-US" sz="2800" dirty="0" smtClean="0">
                <a:latin typeface="+mj-lt"/>
              </a:rPr>
              <a:t>Previous Fee</a:t>
            </a:r>
            <a:r>
              <a:rPr lang="en-US" sz="2800" dirty="0" smtClean="0">
                <a:latin typeface="+mj-lt"/>
                <a:sym typeface="Wingdings" panose="05000000000000000000" pitchFamily="2" charset="2"/>
              </a:rPr>
              <a:t> </a:t>
            </a:r>
            <a:r>
              <a:rPr lang="en-US" sz="2800" dirty="0" smtClean="0">
                <a:solidFill>
                  <a:schemeClr val="accent1"/>
                </a:solidFill>
                <a:latin typeface="+mj-lt"/>
              </a:rPr>
              <a:t>$157</a:t>
            </a:r>
            <a:endParaRPr lang="en-US" sz="2800" dirty="0">
              <a:solidFill>
                <a:schemeClr val="accent1"/>
              </a:solidFill>
              <a:latin typeface="+mj-lt"/>
            </a:endParaRPr>
          </a:p>
        </p:txBody>
      </p:sp>
      <p:sp>
        <p:nvSpPr>
          <p:cNvPr id="4" name="TextBox 3"/>
          <p:cNvSpPr txBox="1"/>
          <p:nvPr/>
        </p:nvSpPr>
        <p:spPr>
          <a:xfrm>
            <a:off x="1485900" y="790113"/>
            <a:ext cx="6324600" cy="707886"/>
          </a:xfrm>
          <a:prstGeom prst="rect">
            <a:avLst/>
          </a:prstGeom>
          <a:noFill/>
        </p:spPr>
        <p:txBody>
          <a:bodyPr wrap="square" rtlCol="0">
            <a:spAutoFit/>
          </a:bodyPr>
          <a:lstStyle/>
          <a:p>
            <a:pPr algn="ctr"/>
            <a:r>
              <a:rPr lang="en-US" sz="4000" b="1" dirty="0" smtClean="0">
                <a:solidFill>
                  <a:schemeClr val="accent4"/>
                </a:solidFill>
              </a:rPr>
              <a:t>Fee Changes</a:t>
            </a:r>
            <a:endParaRPr lang="en-US" sz="4000" b="1" dirty="0">
              <a:solidFill>
                <a:schemeClr val="accent4"/>
              </a:solidFill>
            </a:endParaRPr>
          </a:p>
        </p:txBody>
      </p:sp>
      <p:sp>
        <p:nvSpPr>
          <p:cNvPr id="5" name="TextBox 4"/>
          <p:cNvSpPr txBox="1"/>
          <p:nvPr/>
        </p:nvSpPr>
        <p:spPr>
          <a:xfrm>
            <a:off x="1676400" y="4724400"/>
            <a:ext cx="5943600" cy="1015663"/>
          </a:xfrm>
          <a:prstGeom prst="rect">
            <a:avLst/>
          </a:prstGeom>
          <a:noFill/>
        </p:spPr>
        <p:txBody>
          <a:bodyPr wrap="square" rtlCol="0">
            <a:spAutoFit/>
          </a:bodyPr>
          <a:lstStyle/>
          <a:p>
            <a:pPr algn="ctr"/>
            <a:r>
              <a:rPr lang="en-US" sz="6000" dirty="0" smtClean="0"/>
              <a:t>New Fee </a:t>
            </a:r>
            <a:r>
              <a:rPr lang="en-US" sz="6000" dirty="0" smtClean="0">
                <a:sym typeface="Wingdings" panose="05000000000000000000" pitchFamily="2" charset="2"/>
              </a:rPr>
              <a:t> </a:t>
            </a:r>
            <a:r>
              <a:rPr lang="en-US" sz="6000" dirty="0" smtClean="0">
                <a:solidFill>
                  <a:schemeClr val="accent1"/>
                </a:solidFill>
                <a:sym typeface="Wingdings" panose="05000000000000000000" pitchFamily="2" charset="2"/>
              </a:rPr>
              <a:t>$207</a:t>
            </a:r>
            <a:endParaRPr lang="en-US" sz="6000" dirty="0">
              <a:solidFill>
                <a:schemeClr val="accent1"/>
              </a:solidFill>
            </a:endParaRPr>
          </a:p>
        </p:txBody>
      </p:sp>
    </p:spTree>
    <p:extLst>
      <p:ext uri="{BB962C8B-B14F-4D97-AF65-F5344CB8AC3E}">
        <p14:creationId xmlns:p14="http://schemas.microsoft.com/office/powerpoint/2010/main" xmlns="" val="1380035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457200"/>
            <a:ext cx="6324600" cy="923330"/>
          </a:xfrm>
          <a:prstGeom prst="rect">
            <a:avLst/>
          </a:prstGeom>
          <a:noFill/>
        </p:spPr>
        <p:txBody>
          <a:bodyPr wrap="square" rtlCol="0">
            <a:spAutoFit/>
          </a:bodyPr>
          <a:lstStyle/>
          <a:p>
            <a:pPr algn="ctr"/>
            <a:r>
              <a:rPr lang="en-US" sz="5400" dirty="0" smtClean="0">
                <a:solidFill>
                  <a:schemeClr val="accent4"/>
                </a:solidFill>
              </a:rPr>
              <a:t>**</a:t>
            </a:r>
            <a:r>
              <a:rPr lang="en-US" sz="5400" b="1" dirty="0" smtClean="0">
                <a:solidFill>
                  <a:schemeClr val="accent4"/>
                </a:solidFill>
              </a:rPr>
              <a:t>NEW</a:t>
            </a:r>
            <a:r>
              <a:rPr lang="en-US" sz="5400" dirty="0" smtClean="0">
                <a:solidFill>
                  <a:schemeClr val="accent4"/>
                </a:solidFill>
              </a:rPr>
              <a:t> Fee**</a:t>
            </a:r>
            <a:endParaRPr lang="en-US" sz="5400" dirty="0">
              <a:solidFill>
                <a:schemeClr val="accent4"/>
              </a:solidFill>
            </a:endParaRPr>
          </a:p>
        </p:txBody>
      </p:sp>
      <p:sp>
        <p:nvSpPr>
          <p:cNvPr id="3" name="TextBox 2"/>
          <p:cNvSpPr txBox="1"/>
          <p:nvPr/>
        </p:nvSpPr>
        <p:spPr>
          <a:xfrm>
            <a:off x="609600" y="2363420"/>
            <a:ext cx="8001000" cy="523220"/>
          </a:xfrm>
          <a:prstGeom prst="rect">
            <a:avLst/>
          </a:prstGeom>
          <a:noFill/>
        </p:spPr>
        <p:txBody>
          <a:bodyPr wrap="square" rtlCol="0">
            <a:spAutoFit/>
          </a:bodyPr>
          <a:lstStyle/>
          <a:p>
            <a:r>
              <a:rPr lang="en-US" sz="2800" dirty="0">
                <a:solidFill>
                  <a:schemeClr val="accent2"/>
                </a:solidFill>
                <a:latin typeface="Arial Narrow" panose="020B0606020202030204" pitchFamily="34" charset="0"/>
              </a:rPr>
              <a:t>FRBP </a:t>
            </a:r>
            <a:r>
              <a:rPr lang="en-US" sz="2800" dirty="0" smtClean="0">
                <a:solidFill>
                  <a:schemeClr val="accent2"/>
                </a:solidFill>
                <a:latin typeface="Arial Narrow" panose="020B0606020202030204" pitchFamily="34" charset="0"/>
              </a:rPr>
              <a:t>9037(a) Motion to Redact a record per affected case</a:t>
            </a:r>
            <a:endParaRPr lang="en-US" sz="2800" dirty="0">
              <a:solidFill>
                <a:schemeClr val="accent2"/>
              </a:solidFill>
              <a:latin typeface="Arial Narrow" panose="020B0606020202030204" pitchFamily="34" charset="0"/>
            </a:endParaRPr>
          </a:p>
        </p:txBody>
      </p:sp>
      <p:sp>
        <p:nvSpPr>
          <p:cNvPr id="7" name="TextBox 6"/>
          <p:cNvSpPr txBox="1"/>
          <p:nvPr/>
        </p:nvSpPr>
        <p:spPr>
          <a:xfrm>
            <a:off x="1447800" y="3429000"/>
            <a:ext cx="6324600" cy="830997"/>
          </a:xfrm>
          <a:prstGeom prst="rect">
            <a:avLst/>
          </a:prstGeom>
          <a:noFill/>
        </p:spPr>
        <p:txBody>
          <a:bodyPr wrap="square" rtlCol="0">
            <a:spAutoFit/>
          </a:bodyPr>
          <a:lstStyle/>
          <a:p>
            <a:pPr algn="ctr"/>
            <a:r>
              <a:rPr lang="en-US" sz="4800" dirty="0" smtClean="0">
                <a:solidFill>
                  <a:schemeClr val="accent1"/>
                </a:solidFill>
              </a:rPr>
              <a:t>Fee </a:t>
            </a:r>
            <a:r>
              <a:rPr lang="en-US" sz="4800" dirty="0" smtClean="0">
                <a:solidFill>
                  <a:schemeClr val="accent1"/>
                </a:solidFill>
                <a:sym typeface="Wingdings" panose="05000000000000000000" pitchFamily="2" charset="2"/>
              </a:rPr>
              <a:t> $25</a:t>
            </a:r>
            <a:endParaRPr lang="en-US" sz="4800" dirty="0">
              <a:solidFill>
                <a:schemeClr val="accent1"/>
              </a:solidFill>
            </a:endParaRPr>
          </a:p>
        </p:txBody>
      </p:sp>
      <p:sp>
        <p:nvSpPr>
          <p:cNvPr id="8" name="TextBox 7"/>
          <p:cNvSpPr txBox="1"/>
          <p:nvPr/>
        </p:nvSpPr>
        <p:spPr>
          <a:xfrm>
            <a:off x="609600" y="1447800"/>
            <a:ext cx="8077200" cy="923330"/>
          </a:xfrm>
          <a:prstGeom prst="rect">
            <a:avLst/>
          </a:prstGeom>
          <a:noFill/>
        </p:spPr>
        <p:txBody>
          <a:bodyPr wrap="square" rtlCol="0">
            <a:spAutoFit/>
          </a:bodyPr>
          <a:lstStyle/>
          <a:p>
            <a:r>
              <a:rPr lang="en-US" dirty="0" smtClean="0"/>
              <a:t>**Per the Bankruptcy Miscellaneous Fee Schedule, section (11) was modified to clarify that a case need not be reopened if redaction is the only reason for reopening.** </a:t>
            </a:r>
            <a:endParaRPr lang="en-US" dirty="0"/>
          </a:p>
        </p:txBody>
      </p:sp>
    </p:spTree>
    <p:extLst>
      <p:ext uri="{BB962C8B-B14F-4D97-AF65-F5344CB8AC3E}">
        <p14:creationId xmlns:p14="http://schemas.microsoft.com/office/powerpoint/2010/main" xmlns="" val="2992279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85800"/>
            <a:ext cx="7391400" cy="1754326"/>
          </a:xfrm>
          <a:prstGeom prst="rect">
            <a:avLst/>
          </a:prstGeom>
          <a:noFill/>
        </p:spPr>
        <p:txBody>
          <a:bodyPr wrap="square" rtlCol="0">
            <a:spAutoFit/>
          </a:bodyPr>
          <a:lstStyle/>
          <a:p>
            <a:pPr algn="ctr"/>
            <a:r>
              <a:rPr lang="en-US" sz="5400" b="1" dirty="0" smtClean="0">
                <a:solidFill>
                  <a:schemeClr val="accent1"/>
                </a:solidFill>
              </a:rPr>
              <a:t>Bankruptcy Rules Updates </a:t>
            </a:r>
            <a:endParaRPr lang="en-US" sz="5400" b="1" dirty="0">
              <a:solidFill>
                <a:schemeClr val="accent1"/>
              </a:solidFill>
            </a:endParaRPr>
          </a:p>
        </p:txBody>
      </p:sp>
      <p:pic>
        <p:nvPicPr>
          <p:cNvPr id="1034" name="Picture 10" descr="C:\Users\dfortes\AppData\Local\Microsoft\Windows\Temporary Internet Files\Content.IE5\2789ENGF\MP910216383[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2743200"/>
            <a:ext cx="8229600" cy="47988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70896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533400"/>
            <a:ext cx="4800600" cy="584775"/>
          </a:xfrm>
          <a:prstGeom prst="rect">
            <a:avLst/>
          </a:prstGeom>
          <a:noFill/>
        </p:spPr>
        <p:txBody>
          <a:bodyPr wrap="square" rtlCol="0">
            <a:spAutoFit/>
          </a:bodyPr>
          <a:lstStyle/>
          <a:p>
            <a:pPr algn="ctr"/>
            <a:r>
              <a:rPr lang="en-US" sz="3200" b="1" dirty="0" smtClean="0">
                <a:solidFill>
                  <a:schemeClr val="accent1"/>
                </a:solidFill>
              </a:rPr>
              <a:t>Rule 1014 (b)</a:t>
            </a:r>
            <a:endParaRPr lang="en-US" sz="3200" b="1" dirty="0">
              <a:solidFill>
                <a:schemeClr val="accent1"/>
              </a:solidFill>
            </a:endParaRPr>
          </a:p>
        </p:txBody>
      </p:sp>
      <p:sp>
        <p:nvSpPr>
          <p:cNvPr id="3" name="TextBox 2"/>
          <p:cNvSpPr txBox="1"/>
          <p:nvPr/>
        </p:nvSpPr>
        <p:spPr>
          <a:xfrm>
            <a:off x="1371600" y="1520759"/>
            <a:ext cx="6096000" cy="523220"/>
          </a:xfrm>
          <a:prstGeom prst="rect">
            <a:avLst/>
          </a:prstGeom>
          <a:noFill/>
        </p:spPr>
        <p:txBody>
          <a:bodyPr wrap="square" rtlCol="0">
            <a:spAutoFit/>
          </a:bodyPr>
          <a:lstStyle/>
          <a:p>
            <a:pPr algn="ctr"/>
            <a:r>
              <a:rPr lang="en-US" sz="2800" dirty="0" smtClean="0">
                <a:solidFill>
                  <a:schemeClr val="accent2"/>
                </a:solidFill>
              </a:rPr>
              <a:t>Dismissal</a:t>
            </a:r>
            <a:r>
              <a:rPr lang="en-US" sz="2800" dirty="0" smtClean="0">
                <a:solidFill>
                  <a:schemeClr val="accent2"/>
                </a:solidFill>
                <a:latin typeface="+mj-lt"/>
              </a:rPr>
              <a:t> and Change of Venue </a:t>
            </a:r>
            <a:endParaRPr lang="en-US" sz="2800" dirty="0">
              <a:solidFill>
                <a:schemeClr val="accent2"/>
              </a:solidFill>
              <a:latin typeface="+mj-lt"/>
            </a:endParaRPr>
          </a:p>
        </p:txBody>
      </p:sp>
      <p:sp>
        <p:nvSpPr>
          <p:cNvPr id="7" name="TextBox 6"/>
          <p:cNvSpPr txBox="1"/>
          <p:nvPr/>
        </p:nvSpPr>
        <p:spPr>
          <a:xfrm>
            <a:off x="685800" y="2743200"/>
            <a:ext cx="8001000" cy="2308324"/>
          </a:xfrm>
          <a:prstGeom prst="rect">
            <a:avLst/>
          </a:prstGeom>
          <a:noFill/>
        </p:spPr>
        <p:txBody>
          <a:bodyPr wrap="square" rtlCol="0">
            <a:spAutoFit/>
          </a:bodyPr>
          <a:lstStyle/>
          <a:p>
            <a:pPr algn="ctr"/>
            <a:r>
              <a:rPr lang="en-US" sz="2400" dirty="0" smtClean="0"/>
              <a:t>Subdivision </a:t>
            </a:r>
            <a:r>
              <a:rPr lang="en-US" sz="2400" dirty="0"/>
              <a:t>(b) was amended -proceedings in subsequently filed cases are stayed only upon order of the court in which the first-filed petition is pending.</a:t>
            </a:r>
          </a:p>
          <a:p>
            <a:pPr algn="ctr"/>
            <a:r>
              <a:rPr lang="en-US" sz="2400" dirty="0"/>
              <a:t> </a:t>
            </a:r>
          </a:p>
          <a:p>
            <a:pPr algn="ctr"/>
            <a:r>
              <a:rPr lang="en-US" sz="2400" dirty="0"/>
              <a:t>Expands the list of persons entitled to receive notice of the motion in the first court.</a:t>
            </a:r>
          </a:p>
        </p:txBody>
      </p:sp>
    </p:spTree>
    <p:extLst>
      <p:ext uri="{BB962C8B-B14F-4D97-AF65-F5344CB8AC3E}">
        <p14:creationId xmlns:p14="http://schemas.microsoft.com/office/powerpoint/2010/main" xmlns="" val="2815084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533400"/>
            <a:ext cx="4800600" cy="584775"/>
          </a:xfrm>
          <a:prstGeom prst="rect">
            <a:avLst/>
          </a:prstGeom>
          <a:noFill/>
        </p:spPr>
        <p:txBody>
          <a:bodyPr wrap="square" rtlCol="0">
            <a:spAutoFit/>
          </a:bodyPr>
          <a:lstStyle/>
          <a:p>
            <a:pPr algn="ctr"/>
            <a:r>
              <a:rPr lang="en-US" sz="3200" dirty="0" smtClean="0">
                <a:solidFill>
                  <a:schemeClr val="accent1"/>
                </a:solidFill>
              </a:rPr>
              <a:t>Rule 7004 (e)</a:t>
            </a:r>
            <a:endParaRPr lang="en-US" sz="3200" dirty="0">
              <a:solidFill>
                <a:schemeClr val="accent1"/>
              </a:solidFill>
            </a:endParaRPr>
          </a:p>
        </p:txBody>
      </p:sp>
      <p:sp>
        <p:nvSpPr>
          <p:cNvPr id="3" name="TextBox 2"/>
          <p:cNvSpPr txBox="1"/>
          <p:nvPr/>
        </p:nvSpPr>
        <p:spPr>
          <a:xfrm>
            <a:off x="685800" y="1447800"/>
            <a:ext cx="7620000" cy="523220"/>
          </a:xfrm>
          <a:prstGeom prst="rect">
            <a:avLst/>
          </a:prstGeom>
          <a:noFill/>
        </p:spPr>
        <p:txBody>
          <a:bodyPr wrap="square" rtlCol="0">
            <a:spAutoFit/>
          </a:bodyPr>
          <a:lstStyle/>
          <a:p>
            <a:pPr algn="ctr"/>
            <a:r>
              <a:rPr lang="en-US" sz="2800" dirty="0" smtClean="0">
                <a:solidFill>
                  <a:schemeClr val="accent2"/>
                </a:solidFill>
                <a:latin typeface="+mj-lt"/>
              </a:rPr>
              <a:t>Process; Service of Summons, Complaint</a:t>
            </a:r>
            <a:endParaRPr lang="en-US" sz="2800" dirty="0">
              <a:solidFill>
                <a:schemeClr val="accent2"/>
              </a:solidFill>
              <a:latin typeface="+mj-lt"/>
            </a:endParaRPr>
          </a:p>
        </p:txBody>
      </p:sp>
      <p:sp>
        <p:nvSpPr>
          <p:cNvPr id="5" name="TextBox 4"/>
          <p:cNvSpPr txBox="1"/>
          <p:nvPr/>
        </p:nvSpPr>
        <p:spPr>
          <a:xfrm>
            <a:off x="539318" y="2895600"/>
            <a:ext cx="8001000" cy="830997"/>
          </a:xfrm>
          <a:prstGeom prst="rect">
            <a:avLst/>
          </a:prstGeom>
          <a:noFill/>
        </p:spPr>
        <p:txBody>
          <a:bodyPr wrap="square" rtlCol="0">
            <a:spAutoFit/>
          </a:bodyPr>
          <a:lstStyle/>
          <a:p>
            <a:pPr algn="ctr"/>
            <a:r>
              <a:rPr lang="en-US" sz="2400" dirty="0" smtClean="0">
                <a:sym typeface="Wingdings" panose="05000000000000000000" pitchFamily="2" charset="2"/>
              </a:rPr>
              <a:t>Subdivision ( e) amended to shorten time to serve a summons from 14 to 7 days after issuance</a:t>
            </a:r>
            <a:r>
              <a:rPr lang="en-US" sz="1400" b="1" dirty="0" smtClean="0">
                <a:sym typeface="Wingdings" panose="05000000000000000000" pitchFamily="2" charset="2"/>
              </a:rPr>
              <a:t>. </a:t>
            </a:r>
            <a:endParaRPr lang="en-US" sz="1400" b="1" dirty="0"/>
          </a:p>
        </p:txBody>
      </p:sp>
    </p:spTree>
    <p:extLst>
      <p:ext uri="{BB962C8B-B14F-4D97-AF65-F5344CB8AC3E}">
        <p14:creationId xmlns:p14="http://schemas.microsoft.com/office/powerpoint/2010/main" xmlns="" val="468202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399" y="533400"/>
            <a:ext cx="5557421" cy="584775"/>
          </a:xfrm>
          <a:prstGeom prst="rect">
            <a:avLst/>
          </a:prstGeom>
          <a:noFill/>
        </p:spPr>
        <p:txBody>
          <a:bodyPr wrap="square" rtlCol="0">
            <a:spAutoFit/>
          </a:bodyPr>
          <a:lstStyle/>
          <a:p>
            <a:pPr algn="ctr"/>
            <a:r>
              <a:rPr lang="en-US" sz="3200" b="1" dirty="0" smtClean="0">
                <a:solidFill>
                  <a:schemeClr val="accent1"/>
                </a:solidFill>
              </a:rPr>
              <a:t>Rule 7008 (b) / Rule 7054 (b)</a:t>
            </a:r>
            <a:endParaRPr lang="en-US" sz="3200" b="1" dirty="0">
              <a:solidFill>
                <a:schemeClr val="accent1"/>
              </a:solidFill>
            </a:endParaRPr>
          </a:p>
        </p:txBody>
      </p:sp>
      <p:sp>
        <p:nvSpPr>
          <p:cNvPr id="3" name="TextBox 2"/>
          <p:cNvSpPr txBox="1"/>
          <p:nvPr/>
        </p:nvSpPr>
        <p:spPr>
          <a:xfrm>
            <a:off x="1371600" y="1295400"/>
            <a:ext cx="5862221" cy="892552"/>
          </a:xfrm>
          <a:prstGeom prst="rect">
            <a:avLst/>
          </a:prstGeom>
          <a:noFill/>
        </p:spPr>
        <p:txBody>
          <a:bodyPr wrap="square" rtlCol="0">
            <a:spAutoFit/>
          </a:bodyPr>
          <a:lstStyle/>
          <a:p>
            <a:pPr algn="ctr"/>
            <a:r>
              <a:rPr lang="en-US" sz="2600" dirty="0" smtClean="0">
                <a:solidFill>
                  <a:schemeClr val="accent2"/>
                </a:solidFill>
              </a:rPr>
              <a:t>General Rules of Pleading Rule 7008 (b) </a:t>
            </a:r>
          </a:p>
          <a:p>
            <a:pPr algn="ctr"/>
            <a:r>
              <a:rPr lang="en-US" sz="2600" dirty="0" smtClean="0">
                <a:solidFill>
                  <a:schemeClr val="accent2"/>
                </a:solidFill>
              </a:rPr>
              <a:t>Judgments; Costs Rule 7054 (b)</a:t>
            </a:r>
            <a:endParaRPr lang="en-US" sz="2600" dirty="0">
              <a:solidFill>
                <a:schemeClr val="accent2"/>
              </a:solidFill>
            </a:endParaRPr>
          </a:p>
        </p:txBody>
      </p:sp>
      <p:sp>
        <p:nvSpPr>
          <p:cNvPr id="4" name="TextBox 3"/>
          <p:cNvSpPr txBox="1"/>
          <p:nvPr/>
        </p:nvSpPr>
        <p:spPr>
          <a:xfrm>
            <a:off x="571500" y="2438400"/>
            <a:ext cx="8229600" cy="523220"/>
          </a:xfrm>
          <a:prstGeom prst="rect">
            <a:avLst/>
          </a:prstGeom>
          <a:noFill/>
        </p:spPr>
        <p:txBody>
          <a:bodyPr wrap="square" rtlCol="0">
            <a:spAutoFit/>
          </a:bodyPr>
          <a:lstStyle/>
          <a:p>
            <a:pPr algn="ctr"/>
            <a:r>
              <a:rPr lang="en-US" sz="1400" b="1" dirty="0" smtClean="0">
                <a:solidFill>
                  <a:schemeClr val="accent3"/>
                </a:solidFill>
              </a:rPr>
              <a:t>Generally these rules change the procedure for seeking attorney’s fees in bankruptcy proceedings aligning them closer to the Civil Rules. </a:t>
            </a:r>
            <a:endParaRPr lang="en-US" sz="1400" dirty="0"/>
          </a:p>
        </p:txBody>
      </p:sp>
      <p:sp>
        <p:nvSpPr>
          <p:cNvPr id="5" name="TextBox 4"/>
          <p:cNvSpPr txBox="1"/>
          <p:nvPr/>
        </p:nvSpPr>
        <p:spPr>
          <a:xfrm>
            <a:off x="601832" y="3352800"/>
            <a:ext cx="8001000" cy="2677656"/>
          </a:xfrm>
          <a:prstGeom prst="rect">
            <a:avLst/>
          </a:prstGeom>
          <a:noFill/>
        </p:spPr>
        <p:txBody>
          <a:bodyPr wrap="square" rtlCol="0">
            <a:spAutoFit/>
          </a:bodyPr>
          <a:lstStyle/>
          <a:p>
            <a:pPr algn="ctr"/>
            <a:r>
              <a:rPr lang="en-US" sz="2400" dirty="0" smtClean="0"/>
              <a:t>Subdivision </a:t>
            </a:r>
            <a:r>
              <a:rPr lang="en-US" sz="2400" dirty="0"/>
              <a:t>(b) is deleted. This section required a request for attorney’s fees always to be pleaded as a claim in an allowed pleading.</a:t>
            </a:r>
          </a:p>
          <a:p>
            <a:pPr algn="ctr"/>
            <a:r>
              <a:rPr lang="en-US" sz="2400" dirty="0"/>
              <a:t> </a:t>
            </a:r>
          </a:p>
          <a:p>
            <a:pPr algn="ctr"/>
            <a:r>
              <a:rPr lang="en-US" sz="2400" dirty="0"/>
              <a:t>Subdivision (b) amended to included much of the substance of Rule 54(d)(2) which sets out the procedures for seeking an award of attorney’s fees. </a:t>
            </a:r>
          </a:p>
        </p:txBody>
      </p:sp>
    </p:spTree>
    <p:extLst>
      <p:ext uri="{BB962C8B-B14F-4D97-AF65-F5344CB8AC3E}">
        <p14:creationId xmlns:p14="http://schemas.microsoft.com/office/powerpoint/2010/main" xmlns="" val="1618537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1219199"/>
            <a:ext cx="7391400" cy="800219"/>
          </a:xfrm>
          <a:prstGeom prst="rect">
            <a:avLst/>
          </a:prstGeom>
          <a:noFill/>
        </p:spPr>
        <p:txBody>
          <a:bodyPr wrap="square" rtlCol="0">
            <a:spAutoFit/>
          </a:bodyPr>
          <a:lstStyle/>
          <a:p>
            <a:pPr algn="ctr"/>
            <a:r>
              <a:rPr lang="en-US" sz="1400" b="1" dirty="0" smtClean="0">
                <a:solidFill>
                  <a:schemeClr val="accent4"/>
                </a:solidFill>
              </a:rPr>
              <a:t>These forms are revised to accommodate changes in the law as a result of Supreme Court precedent and as part of the Bankruptcy Rules Advisory Committees ongoing Forms Modernization Project</a:t>
            </a:r>
            <a:r>
              <a:rPr lang="en-US" b="1" dirty="0" smtClean="0">
                <a:solidFill>
                  <a:schemeClr val="accent4"/>
                </a:solidFill>
              </a:rPr>
              <a:t>. </a:t>
            </a:r>
            <a:endParaRPr lang="en-US" b="1" dirty="0">
              <a:solidFill>
                <a:schemeClr val="accent4"/>
              </a:solidFill>
            </a:endParaRPr>
          </a:p>
        </p:txBody>
      </p:sp>
      <p:sp>
        <p:nvSpPr>
          <p:cNvPr id="4" name="Title 1"/>
          <p:cNvSpPr txBox="1">
            <a:spLocks/>
          </p:cNvSpPr>
          <p:nvPr/>
        </p:nvSpPr>
        <p:spPr>
          <a:xfrm>
            <a:off x="838200" y="440267"/>
            <a:ext cx="7645400" cy="838200"/>
          </a:xfrm>
          <a:prstGeom prst="rect">
            <a:avLst/>
          </a:prstGeom>
        </p:spPr>
        <p:txBody>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algn="ctr"/>
            <a:r>
              <a:rPr lang="en-US" sz="3600" dirty="0" smtClean="0">
                <a:solidFill>
                  <a:schemeClr val="accent2">
                    <a:lumMod val="75000"/>
                  </a:schemeClr>
                </a:solidFill>
              </a:rPr>
              <a:t>Bankruptcy Form Updates </a:t>
            </a:r>
            <a:endParaRPr lang="en-US" sz="3600" dirty="0">
              <a:solidFill>
                <a:schemeClr val="accent2">
                  <a:lumMod val="75000"/>
                </a:schemeClr>
              </a:solidFill>
            </a:endParaRPr>
          </a:p>
        </p:txBody>
      </p:sp>
      <p:sp>
        <p:nvSpPr>
          <p:cNvPr id="5" name="Content Placeholder 2"/>
          <p:cNvSpPr txBox="1">
            <a:spLocks/>
          </p:cNvSpPr>
          <p:nvPr/>
        </p:nvSpPr>
        <p:spPr>
          <a:xfrm>
            <a:off x="914400" y="2019418"/>
            <a:ext cx="7772400" cy="4381382"/>
          </a:xfrm>
          <a:prstGeom prst="rect">
            <a:avLst/>
          </a:prstGeom>
        </p:spPr>
        <p:txBody>
          <a:bodyPr>
            <a:norm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buFont typeface="Wingdings" panose="05000000000000000000" pitchFamily="2" charset="2"/>
              <a:buChar char="v"/>
            </a:pPr>
            <a:r>
              <a:rPr lang="en-US" sz="2000" dirty="0" smtClean="0"/>
              <a:t>Application for individuals to Pay the Filing Fee in Installments </a:t>
            </a:r>
          </a:p>
          <a:p>
            <a:pPr>
              <a:buFont typeface="Wingdings" panose="05000000000000000000" pitchFamily="2" charset="2"/>
              <a:buChar char="v"/>
            </a:pPr>
            <a:r>
              <a:rPr lang="en-US" sz="2000" dirty="0" smtClean="0"/>
              <a:t>Application to have the Chapter 7 Filing Fee Waived. </a:t>
            </a:r>
          </a:p>
          <a:p>
            <a:pPr>
              <a:buFont typeface="Wingdings" panose="05000000000000000000" pitchFamily="2" charset="2"/>
              <a:buChar char="v"/>
            </a:pPr>
            <a:r>
              <a:rPr lang="en-US" sz="2000" dirty="0" smtClean="0"/>
              <a:t>Summary (Summary of Schedules)</a:t>
            </a:r>
          </a:p>
          <a:p>
            <a:pPr>
              <a:buFont typeface="Wingdings" panose="05000000000000000000" pitchFamily="2" charset="2"/>
              <a:buChar char="v"/>
            </a:pPr>
            <a:r>
              <a:rPr lang="en-US" sz="2000" dirty="0" smtClean="0"/>
              <a:t>Chapter 7 Statement of Your Current Monthly Income/Calculation</a:t>
            </a:r>
          </a:p>
          <a:p>
            <a:pPr>
              <a:buFont typeface="Wingdings" panose="05000000000000000000" pitchFamily="2" charset="2"/>
              <a:buChar char="v"/>
            </a:pPr>
            <a:r>
              <a:rPr lang="en-US" sz="2000" dirty="0" smtClean="0"/>
              <a:t>Chapter 11 Statement of Your Current Monthly Income </a:t>
            </a:r>
          </a:p>
          <a:p>
            <a:pPr>
              <a:buFont typeface="Wingdings" panose="05000000000000000000" pitchFamily="2" charset="2"/>
              <a:buChar char="v"/>
            </a:pPr>
            <a:r>
              <a:rPr lang="en-US" sz="2000" dirty="0" smtClean="0"/>
              <a:t>Chapter 13 Statement of Your Current Monthly Income and Calculation of Commitment Period.</a:t>
            </a:r>
          </a:p>
          <a:p>
            <a:pPr>
              <a:buFont typeface="Wingdings" panose="05000000000000000000" pitchFamily="2" charset="2"/>
              <a:buChar char="v"/>
            </a:pPr>
            <a:r>
              <a:rPr lang="en-US" sz="2000" dirty="0" smtClean="0"/>
              <a:t>Chapter 13 Calculation of Your Disposable Income</a:t>
            </a:r>
          </a:p>
          <a:p>
            <a:pPr>
              <a:buFont typeface="Wingdings" panose="05000000000000000000" pitchFamily="2" charset="2"/>
              <a:buChar char="v"/>
            </a:pPr>
            <a:r>
              <a:rPr lang="en-US" sz="2000" dirty="0" smtClean="0"/>
              <a:t>Notice of Appeal and Statement of Election</a:t>
            </a:r>
          </a:p>
          <a:p>
            <a:pPr>
              <a:buFont typeface="Wingdings" panose="05000000000000000000" pitchFamily="2" charset="2"/>
              <a:buChar char="v"/>
            </a:pPr>
            <a:r>
              <a:rPr lang="en-US" sz="2000" dirty="0" smtClean="0"/>
              <a:t>Optional Appellee Statement of Election to Proceed in District Court </a:t>
            </a:r>
          </a:p>
          <a:p>
            <a:pPr>
              <a:buFont typeface="Wingdings" panose="05000000000000000000" pitchFamily="2" charset="2"/>
              <a:buChar char="v"/>
            </a:pPr>
            <a:r>
              <a:rPr lang="en-US" sz="2000" dirty="0" smtClean="0"/>
              <a:t>Certificate of Compliance with Rule 8015(1)(7)(B) or 8016(d)(2) </a:t>
            </a:r>
          </a:p>
          <a:p>
            <a:pPr marL="68580" indent="0">
              <a:buFont typeface="Wingdings"/>
              <a:buNone/>
            </a:pPr>
            <a:endParaRPr lang="en-US" dirty="0"/>
          </a:p>
        </p:txBody>
      </p:sp>
    </p:spTree>
    <p:extLst>
      <p:ext uri="{BB962C8B-B14F-4D97-AF65-F5344CB8AC3E}">
        <p14:creationId xmlns:p14="http://schemas.microsoft.com/office/powerpoint/2010/main" xmlns="" val="1129785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533400"/>
            <a:ext cx="4800600" cy="584775"/>
          </a:xfrm>
          <a:prstGeom prst="rect">
            <a:avLst/>
          </a:prstGeom>
          <a:noFill/>
        </p:spPr>
        <p:txBody>
          <a:bodyPr wrap="square" rtlCol="0">
            <a:spAutoFit/>
          </a:bodyPr>
          <a:lstStyle/>
          <a:p>
            <a:pPr algn="ctr"/>
            <a:r>
              <a:rPr lang="en-US" sz="3200" b="1" dirty="0" smtClean="0">
                <a:solidFill>
                  <a:schemeClr val="accent1"/>
                </a:solidFill>
              </a:rPr>
              <a:t>Rule 9023</a:t>
            </a:r>
            <a:endParaRPr lang="en-US" sz="3200" b="1" dirty="0">
              <a:solidFill>
                <a:schemeClr val="accent1"/>
              </a:solidFill>
            </a:endParaRPr>
          </a:p>
        </p:txBody>
      </p:sp>
      <p:sp>
        <p:nvSpPr>
          <p:cNvPr id="3" name="TextBox 2"/>
          <p:cNvSpPr txBox="1"/>
          <p:nvPr/>
        </p:nvSpPr>
        <p:spPr>
          <a:xfrm>
            <a:off x="914400" y="1295400"/>
            <a:ext cx="6629400" cy="523220"/>
          </a:xfrm>
          <a:prstGeom prst="rect">
            <a:avLst/>
          </a:prstGeom>
          <a:noFill/>
        </p:spPr>
        <p:txBody>
          <a:bodyPr wrap="square" rtlCol="0">
            <a:spAutoFit/>
          </a:bodyPr>
          <a:lstStyle/>
          <a:p>
            <a:pPr algn="ctr"/>
            <a:r>
              <a:rPr lang="en-US" sz="2800" dirty="0" smtClean="0">
                <a:solidFill>
                  <a:schemeClr val="accent2"/>
                </a:solidFill>
              </a:rPr>
              <a:t>New Trials; Amendments of Judgments</a:t>
            </a:r>
            <a:endParaRPr lang="en-US" sz="2800" dirty="0">
              <a:solidFill>
                <a:schemeClr val="accent2"/>
              </a:solidFill>
            </a:endParaRPr>
          </a:p>
        </p:txBody>
      </p:sp>
      <p:sp>
        <p:nvSpPr>
          <p:cNvPr id="5" name="TextBox 4"/>
          <p:cNvSpPr txBox="1"/>
          <p:nvPr/>
        </p:nvSpPr>
        <p:spPr>
          <a:xfrm>
            <a:off x="762000" y="2971800"/>
            <a:ext cx="8001000" cy="830997"/>
          </a:xfrm>
          <a:prstGeom prst="rect">
            <a:avLst/>
          </a:prstGeom>
          <a:noFill/>
        </p:spPr>
        <p:txBody>
          <a:bodyPr wrap="square" rtlCol="0">
            <a:spAutoFit/>
          </a:bodyPr>
          <a:lstStyle/>
          <a:p>
            <a:pPr algn="ctr"/>
            <a:r>
              <a:rPr lang="en-US" sz="2400" b="1" dirty="0" smtClean="0">
                <a:sym typeface="Wingdings" panose="05000000000000000000" pitchFamily="2" charset="2"/>
              </a:rPr>
              <a:t> </a:t>
            </a:r>
            <a:r>
              <a:rPr lang="en-US" sz="2400" dirty="0" smtClean="0">
                <a:sym typeface="Wingdings" panose="05000000000000000000" pitchFamily="2" charset="2"/>
              </a:rPr>
              <a:t>Amended to include a cross reference to Rule 8008 which governs Indicative Rules. </a:t>
            </a:r>
            <a:r>
              <a:rPr lang="en-US" sz="2400" b="1" dirty="0" smtClean="0">
                <a:solidFill>
                  <a:schemeClr val="accent2"/>
                </a:solidFill>
                <a:sym typeface="Wingdings" panose="05000000000000000000" pitchFamily="2" charset="2"/>
              </a:rPr>
              <a:t> </a:t>
            </a:r>
            <a:endParaRPr lang="en-US" sz="2400" dirty="0"/>
          </a:p>
        </p:txBody>
      </p:sp>
    </p:spTree>
    <p:extLst>
      <p:ext uri="{BB962C8B-B14F-4D97-AF65-F5344CB8AC3E}">
        <p14:creationId xmlns:p14="http://schemas.microsoft.com/office/powerpoint/2010/main" xmlns="" val="4237363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533400"/>
            <a:ext cx="4800600" cy="584775"/>
          </a:xfrm>
          <a:prstGeom prst="rect">
            <a:avLst/>
          </a:prstGeom>
          <a:noFill/>
        </p:spPr>
        <p:txBody>
          <a:bodyPr wrap="square" rtlCol="0">
            <a:spAutoFit/>
          </a:bodyPr>
          <a:lstStyle/>
          <a:p>
            <a:pPr algn="ctr"/>
            <a:r>
              <a:rPr lang="en-US" sz="3200" b="1" dirty="0" smtClean="0">
                <a:solidFill>
                  <a:schemeClr val="accent1"/>
                </a:solidFill>
              </a:rPr>
              <a:t>Rule 9024</a:t>
            </a:r>
            <a:endParaRPr lang="en-US" sz="3200" b="1" dirty="0">
              <a:solidFill>
                <a:schemeClr val="accent1"/>
              </a:solidFill>
            </a:endParaRPr>
          </a:p>
        </p:txBody>
      </p:sp>
      <p:sp>
        <p:nvSpPr>
          <p:cNvPr id="3" name="TextBox 2"/>
          <p:cNvSpPr txBox="1"/>
          <p:nvPr/>
        </p:nvSpPr>
        <p:spPr>
          <a:xfrm>
            <a:off x="1371600" y="1295400"/>
            <a:ext cx="5862221" cy="954107"/>
          </a:xfrm>
          <a:prstGeom prst="rect">
            <a:avLst/>
          </a:prstGeom>
          <a:noFill/>
        </p:spPr>
        <p:txBody>
          <a:bodyPr wrap="square" rtlCol="0">
            <a:spAutoFit/>
          </a:bodyPr>
          <a:lstStyle/>
          <a:p>
            <a:pPr algn="ctr"/>
            <a:r>
              <a:rPr lang="en-US" sz="2800" dirty="0" smtClean="0">
                <a:solidFill>
                  <a:schemeClr val="accent2"/>
                </a:solidFill>
              </a:rPr>
              <a:t>New Trials; Amendments of Judgments</a:t>
            </a:r>
            <a:endParaRPr lang="en-US" sz="2800" dirty="0">
              <a:solidFill>
                <a:schemeClr val="accent2"/>
              </a:solidFill>
            </a:endParaRPr>
          </a:p>
        </p:txBody>
      </p:sp>
      <p:sp>
        <p:nvSpPr>
          <p:cNvPr id="5" name="TextBox 4"/>
          <p:cNvSpPr txBox="1"/>
          <p:nvPr/>
        </p:nvSpPr>
        <p:spPr>
          <a:xfrm>
            <a:off x="685800" y="2895600"/>
            <a:ext cx="8001000" cy="830997"/>
          </a:xfrm>
          <a:prstGeom prst="rect">
            <a:avLst/>
          </a:prstGeom>
          <a:noFill/>
        </p:spPr>
        <p:txBody>
          <a:bodyPr wrap="square" rtlCol="0">
            <a:spAutoFit/>
          </a:bodyPr>
          <a:lstStyle/>
          <a:p>
            <a:pPr algn="ctr"/>
            <a:r>
              <a:rPr lang="en-US" sz="2400" dirty="0" smtClean="0">
                <a:sym typeface="Wingdings" panose="05000000000000000000" pitchFamily="2" charset="2"/>
              </a:rPr>
              <a:t>Amended to include a cross reference to Rule 8008 which governs Indicative Rules. </a:t>
            </a:r>
            <a:r>
              <a:rPr lang="en-US" sz="2400" b="1" dirty="0" smtClean="0">
                <a:solidFill>
                  <a:schemeClr val="accent2"/>
                </a:solidFill>
                <a:sym typeface="Wingdings" panose="05000000000000000000" pitchFamily="2" charset="2"/>
              </a:rPr>
              <a:t> </a:t>
            </a:r>
            <a:endParaRPr lang="en-US" sz="2400" dirty="0"/>
          </a:p>
        </p:txBody>
      </p:sp>
    </p:spTree>
    <p:extLst>
      <p:ext uri="{BB962C8B-B14F-4D97-AF65-F5344CB8AC3E}">
        <p14:creationId xmlns:p14="http://schemas.microsoft.com/office/powerpoint/2010/main" xmlns="" val="1691299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533400"/>
            <a:ext cx="4800600" cy="584775"/>
          </a:xfrm>
          <a:prstGeom prst="rect">
            <a:avLst/>
          </a:prstGeom>
          <a:noFill/>
        </p:spPr>
        <p:txBody>
          <a:bodyPr wrap="square" rtlCol="0">
            <a:spAutoFit/>
          </a:bodyPr>
          <a:lstStyle/>
          <a:p>
            <a:pPr algn="ctr"/>
            <a:r>
              <a:rPr lang="en-US" sz="3200" b="1" dirty="0" smtClean="0">
                <a:solidFill>
                  <a:schemeClr val="accent1"/>
                </a:solidFill>
              </a:rPr>
              <a:t>Rule 8001</a:t>
            </a:r>
            <a:endParaRPr lang="en-US" sz="3200" b="1" dirty="0">
              <a:solidFill>
                <a:schemeClr val="accent1"/>
              </a:solidFill>
            </a:endParaRPr>
          </a:p>
        </p:txBody>
      </p:sp>
      <p:sp>
        <p:nvSpPr>
          <p:cNvPr id="3" name="TextBox 2"/>
          <p:cNvSpPr txBox="1"/>
          <p:nvPr/>
        </p:nvSpPr>
        <p:spPr>
          <a:xfrm>
            <a:off x="685800" y="1285783"/>
            <a:ext cx="7467599" cy="954107"/>
          </a:xfrm>
          <a:prstGeom prst="rect">
            <a:avLst/>
          </a:prstGeom>
          <a:noFill/>
        </p:spPr>
        <p:txBody>
          <a:bodyPr wrap="square" rtlCol="0">
            <a:spAutoFit/>
          </a:bodyPr>
          <a:lstStyle/>
          <a:p>
            <a:pPr algn="ctr"/>
            <a:r>
              <a:rPr lang="en-US" sz="2800" dirty="0" smtClean="0">
                <a:solidFill>
                  <a:schemeClr val="accent2"/>
                </a:solidFill>
                <a:latin typeface="+mj-lt"/>
              </a:rPr>
              <a:t>Scope of Part VIII Rules; Definition of “BAP” Method of Transmission</a:t>
            </a:r>
            <a:endParaRPr lang="en-US" sz="2800" dirty="0">
              <a:solidFill>
                <a:schemeClr val="accent2"/>
              </a:solidFill>
              <a:latin typeface="+mj-lt"/>
            </a:endParaRPr>
          </a:p>
        </p:txBody>
      </p:sp>
      <p:sp>
        <p:nvSpPr>
          <p:cNvPr id="4" name="TextBox 3"/>
          <p:cNvSpPr txBox="1"/>
          <p:nvPr/>
        </p:nvSpPr>
        <p:spPr>
          <a:xfrm>
            <a:off x="685800" y="3810000"/>
            <a:ext cx="8001000" cy="1569660"/>
          </a:xfrm>
          <a:prstGeom prst="rect">
            <a:avLst/>
          </a:prstGeom>
          <a:noFill/>
        </p:spPr>
        <p:txBody>
          <a:bodyPr wrap="square" rtlCol="0">
            <a:spAutoFit/>
          </a:bodyPr>
          <a:lstStyle/>
          <a:p>
            <a:pPr algn="ctr"/>
            <a:r>
              <a:rPr lang="en-US" sz="2400" b="1" dirty="0" smtClean="0">
                <a:solidFill>
                  <a:schemeClr val="accent2"/>
                </a:solidFill>
              </a:rPr>
              <a:t>New</a:t>
            </a:r>
            <a:r>
              <a:rPr lang="en-US" sz="2400" b="1" dirty="0" smtClean="0">
                <a:solidFill>
                  <a:schemeClr val="accent2"/>
                </a:solidFill>
                <a:sym typeface="Wingdings" panose="05000000000000000000" pitchFamily="2" charset="2"/>
              </a:rPr>
              <a:t></a:t>
            </a:r>
            <a:r>
              <a:rPr lang="en-US" sz="2400" b="1" dirty="0" smtClean="0">
                <a:sym typeface="Wingdings" panose="05000000000000000000" pitchFamily="2" charset="2"/>
              </a:rPr>
              <a:t> </a:t>
            </a:r>
            <a:r>
              <a:rPr lang="en-US" sz="2400" dirty="0" smtClean="0"/>
              <a:t> </a:t>
            </a:r>
            <a:r>
              <a:rPr lang="en-US" sz="2400" dirty="0"/>
              <a:t>(c) method of transmission requires electronic transmission unless a party is pro se, then it should be sent by mail; transmission via ECF will suffice. </a:t>
            </a:r>
          </a:p>
          <a:p>
            <a:endParaRPr lang="en-US" sz="2400" dirty="0"/>
          </a:p>
        </p:txBody>
      </p:sp>
      <p:sp>
        <p:nvSpPr>
          <p:cNvPr id="5" name="TextBox 4"/>
          <p:cNvSpPr txBox="1"/>
          <p:nvPr/>
        </p:nvSpPr>
        <p:spPr>
          <a:xfrm>
            <a:off x="1104899" y="2710363"/>
            <a:ext cx="6629400" cy="646331"/>
          </a:xfrm>
          <a:prstGeom prst="rect">
            <a:avLst/>
          </a:prstGeom>
          <a:noFill/>
        </p:spPr>
        <p:txBody>
          <a:bodyPr wrap="square" rtlCol="0">
            <a:spAutoFit/>
          </a:bodyPr>
          <a:lstStyle/>
          <a:p>
            <a:pPr algn="ctr"/>
            <a:r>
              <a:rPr lang="en-US" dirty="0" smtClean="0">
                <a:solidFill>
                  <a:schemeClr val="accent3"/>
                </a:solidFill>
              </a:rPr>
              <a:t>Previous Rule 8001 --provides for the manner of taking an appeal</a:t>
            </a:r>
            <a:r>
              <a:rPr lang="en-US" dirty="0" smtClean="0"/>
              <a:t>. </a:t>
            </a:r>
          </a:p>
          <a:p>
            <a:pPr algn="ctr"/>
            <a:r>
              <a:rPr lang="en-US" dirty="0" smtClean="0"/>
              <a:t>--Associated with 1</a:t>
            </a:r>
            <a:r>
              <a:rPr lang="en-US" baseline="30000" dirty="0" smtClean="0"/>
              <a:t>st</a:t>
            </a:r>
            <a:r>
              <a:rPr lang="en-US" dirty="0" smtClean="0"/>
              <a:t> Cir. BAP L.R. 8001-1 --</a:t>
            </a:r>
            <a:endParaRPr lang="en-US" dirty="0"/>
          </a:p>
        </p:txBody>
      </p:sp>
    </p:spTree>
    <p:extLst>
      <p:ext uri="{BB962C8B-B14F-4D97-AF65-F5344CB8AC3E}">
        <p14:creationId xmlns:p14="http://schemas.microsoft.com/office/powerpoint/2010/main" xmlns="" val="1240968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533400"/>
            <a:ext cx="4800600" cy="584775"/>
          </a:xfrm>
          <a:prstGeom prst="rect">
            <a:avLst/>
          </a:prstGeom>
          <a:noFill/>
        </p:spPr>
        <p:txBody>
          <a:bodyPr wrap="square" rtlCol="0">
            <a:spAutoFit/>
          </a:bodyPr>
          <a:lstStyle/>
          <a:p>
            <a:pPr algn="ctr"/>
            <a:r>
              <a:rPr lang="en-US" sz="3200" b="1" dirty="0" smtClean="0">
                <a:solidFill>
                  <a:schemeClr val="accent1"/>
                </a:solidFill>
              </a:rPr>
              <a:t>Rule 8002</a:t>
            </a:r>
            <a:endParaRPr lang="en-US" sz="3200" b="1" dirty="0">
              <a:solidFill>
                <a:schemeClr val="accent1"/>
              </a:solidFill>
            </a:endParaRPr>
          </a:p>
        </p:txBody>
      </p:sp>
      <p:sp>
        <p:nvSpPr>
          <p:cNvPr id="3" name="TextBox 2"/>
          <p:cNvSpPr txBox="1"/>
          <p:nvPr/>
        </p:nvSpPr>
        <p:spPr>
          <a:xfrm>
            <a:off x="1371600" y="1295400"/>
            <a:ext cx="5862221" cy="523220"/>
          </a:xfrm>
          <a:prstGeom prst="rect">
            <a:avLst/>
          </a:prstGeom>
          <a:noFill/>
        </p:spPr>
        <p:txBody>
          <a:bodyPr wrap="square" rtlCol="0">
            <a:spAutoFit/>
          </a:bodyPr>
          <a:lstStyle/>
          <a:p>
            <a:pPr algn="ctr"/>
            <a:r>
              <a:rPr lang="en-US" sz="2800" dirty="0" smtClean="0">
                <a:solidFill>
                  <a:schemeClr val="accent2"/>
                </a:solidFill>
              </a:rPr>
              <a:t>Timing for Filing Notice of Appeal </a:t>
            </a:r>
            <a:endParaRPr lang="en-US" sz="2800" dirty="0">
              <a:solidFill>
                <a:schemeClr val="accent2"/>
              </a:solidFill>
            </a:endParaRPr>
          </a:p>
        </p:txBody>
      </p:sp>
      <p:sp>
        <p:nvSpPr>
          <p:cNvPr id="4" name="TextBox 3"/>
          <p:cNvSpPr txBox="1"/>
          <p:nvPr/>
        </p:nvSpPr>
        <p:spPr>
          <a:xfrm>
            <a:off x="685800" y="2514600"/>
            <a:ext cx="8001000" cy="2308324"/>
          </a:xfrm>
          <a:prstGeom prst="rect">
            <a:avLst/>
          </a:prstGeom>
          <a:noFill/>
        </p:spPr>
        <p:txBody>
          <a:bodyPr wrap="square" rtlCol="0">
            <a:spAutoFit/>
          </a:bodyPr>
          <a:lstStyle/>
          <a:p>
            <a:pPr algn="ctr"/>
            <a:r>
              <a:rPr lang="en-US" sz="2400" dirty="0" smtClean="0">
                <a:solidFill>
                  <a:schemeClr val="accent2"/>
                </a:solidFill>
                <a:sym typeface="Wingdings" panose="05000000000000000000" pitchFamily="2" charset="2"/>
              </a:rPr>
              <a:t>NEW </a:t>
            </a:r>
            <a:r>
              <a:rPr lang="en-US" sz="2400" dirty="0" smtClean="0">
                <a:sym typeface="Wingdings" panose="05000000000000000000" pitchFamily="2" charset="2"/>
              </a:rPr>
              <a:t>M</a:t>
            </a:r>
            <a:r>
              <a:rPr lang="en-US" sz="2400" dirty="0" smtClean="0"/>
              <a:t>ostly </a:t>
            </a:r>
            <a:r>
              <a:rPr lang="en-US" sz="2400" dirty="0"/>
              <a:t>stylistic changes and some language changes; the time to file remains 14 days. </a:t>
            </a:r>
          </a:p>
          <a:p>
            <a:pPr algn="ctr"/>
            <a:endParaRPr lang="en-US" sz="2400" dirty="0" smtClean="0">
              <a:solidFill>
                <a:schemeClr val="accent2"/>
              </a:solidFill>
            </a:endParaRPr>
          </a:p>
          <a:p>
            <a:pPr algn="ctr"/>
            <a:r>
              <a:rPr lang="en-US" sz="2400" dirty="0" smtClean="0">
                <a:sym typeface="Wingdings" panose="05000000000000000000" pitchFamily="2" charset="2"/>
              </a:rPr>
              <a:t>A</a:t>
            </a:r>
            <a:r>
              <a:rPr lang="en-US" sz="2400" dirty="0" smtClean="0"/>
              <a:t>n </a:t>
            </a:r>
            <a:r>
              <a:rPr lang="en-US" sz="2400" dirty="0"/>
              <a:t>appeal by an inmate is timely filed if it is deposited in the institution’s internal mail on or before the last day for filing.  Appeal must include an affidavit to that effect.</a:t>
            </a:r>
          </a:p>
        </p:txBody>
      </p:sp>
    </p:spTree>
    <p:extLst>
      <p:ext uri="{BB962C8B-B14F-4D97-AF65-F5344CB8AC3E}">
        <p14:creationId xmlns:p14="http://schemas.microsoft.com/office/powerpoint/2010/main" xmlns="" val="2679309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2660" y="1295400"/>
            <a:ext cx="7696940" cy="954107"/>
          </a:xfrm>
          <a:prstGeom prst="rect">
            <a:avLst/>
          </a:prstGeom>
          <a:noFill/>
        </p:spPr>
        <p:txBody>
          <a:bodyPr wrap="square" rtlCol="0">
            <a:spAutoFit/>
          </a:bodyPr>
          <a:lstStyle/>
          <a:p>
            <a:pPr algn="ctr"/>
            <a:r>
              <a:rPr lang="en-US" sz="2800" dirty="0" smtClean="0">
                <a:solidFill>
                  <a:schemeClr val="accent2"/>
                </a:solidFill>
              </a:rPr>
              <a:t>Appeal as of Right-How Taken, Docketing the Appeal</a:t>
            </a:r>
            <a:endParaRPr lang="en-US" sz="2800" dirty="0">
              <a:solidFill>
                <a:schemeClr val="accent2"/>
              </a:solidFill>
            </a:endParaRPr>
          </a:p>
        </p:txBody>
      </p:sp>
      <p:sp>
        <p:nvSpPr>
          <p:cNvPr id="3" name="TextBox 2"/>
          <p:cNvSpPr txBox="1"/>
          <p:nvPr/>
        </p:nvSpPr>
        <p:spPr>
          <a:xfrm>
            <a:off x="762000" y="3657600"/>
            <a:ext cx="7924800" cy="2677656"/>
          </a:xfrm>
          <a:prstGeom prst="rect">
            <a:avLst/>
          </a:prstGeom>
          <a:noFill/>
        </p:spPr>
        <p:txBody>
          <a:bodyPr wrap="square" rtlCol="0">
            <a:spAutoFit/>
          </a:bodyPr>
          <a:lstStyle/>
          <a:p>
            <a:pPr algn="ctr"/>
            <a:r>
              <a:rPr lang="en-US" sz="2400" b="1" dirty="0" smtClean="0">
                <a:sym typeface="Wingdings" panose="05000000000000000000" pitchFamily="2" charset="2"/>
              </a:rPr>
              <a:t> </a:t>
            </a:r>
            <a:r>
              <a:rPr lang="en-US" sz="2400" dirty="0" smtClean="0">
                <a:sym typeface="Wingdings" panose="05000000000000000000" pitchFamily="2" charset="2"/>
              </a:rPr>
              <a:t>(a)(1) Appeal must be timely filed with the Bankruptcy Clerk of Court</a:t>
            </a:r>
            <a:r>
              <a:rPr lang="en-US" sz="2400" dirty="0" smtClean="0"/>
              <a:t>.</a:t>
            </a:r>
            <a:endParaRPr lang="en-US" sz="2400" dirty="0"/>
          </a:p>
          <a:p>
            <a:pPr algn="ctr"/>
            <a:endParaRPr lang="en-US" sz="2400" dirty="0" smtClean="0"/>
          </a:p>
          <a:p>
            <a:pPr algn="ctr"/>
            <a:r>
              <a:rPr lang="en-US" sz="2400" dirty="0" smtClean="0"/>
              <a:t>(a)(3)(A) The appeal must conform substantially to Official Form 17A and include a copy of the judgment, order or decree being appealed. </a:t>
            </a:r>
          </a:p>
          <a:p>
            <a:endParaRPr lang="en-US" sz="2400" dirty="0"/>
          </a:p>
        </p:txBody>
      </p:sp>
      <p:sp>
        <p:nvSpPr>
          <p:cNvPr id="4" name="TextBox 3"/>
          <p:cNvSpPr txBox="1"/>
          <p:nvPr/>
        </p:nvSpPr>
        <p:spPr>
          <a:xfrm>
            <a:off x="1828800" y="533399"/>
            <a:ext cx="4800600" cy="584775"/>
          </a:xfrm>
          <a:prstGeom prst="rect">
            <a:avLst/>
          </a:prstGeom>
          <a:noFill/>
        </p:spPr>
        <p:txBody>
          <a:bodyPr wrap="square" rtlCol="0">
            <a:spAutoFit/>
          </a:bodyPr>
          <a:lstStyle/>
          <a:p>
            <a:pPr algn="ctr"/>
            <a:r>
              <a:rPr lang="en-US" sz="3200" b="1" dirty="0" smtClean="0">
                <a:solidFill>
                  <a:schemeClr val="accent1"/>
                </a:solidFill>
              </a:rPr>
              <a:t>Rule 8003</a:t>
            </a:r>
            <a:endParaRPr lang="en-US" sz="3200" b="1" dirty="0">
              <a:solidFill>
                <a:schemeClr val="accent1"/>
              </a:solidFill>
            </a:endParaRPr>
          </a:p>
        </p:txBody>
      </p:sp>
      <p:sp>
        <p:nvSpPr>
          <p:cNvPr id="5" name="TextBox 4"/>
          <p:cNvSpPr txBox="1"/>
          <p:nvPr/>
        </p:nvSpPr>
        <p:spPr>
          <a:xfrm>
            <a:off x="1132272" y="2438400"/>
            <a:ext cx="6629400" cy="830997"/>
          </a:xfrm>
          <a:prstGeom prst="rect">
            <a:avLst/>
          </a:prstGeom>
          <a:noFill/>
        </p:spPr>
        <p:txBody>
          <a:bodyPr wrap="square" rtlCol="0">
            <a:spAutoFit/>
          </a:bodyPr>
          <a:lstStyle/>
          <a:p>
            <a:pPr algn="ctr"/>
            <a:r>
              <a:rPr lang="en-US" sz="1600" dirty="0" smtClean="0">
                <a:solidFill>
                  <a:schemeClr val="accent3"/>
                </a:solidFill>
              </a:rPr>
              <a:t>Previous Rule 8001, 8003, 8004, 8007 </a:t>
            </a:r>
            <a:r>
              <a:rPr lang="en-US" sz="1600" dirty="0" smtClean="0"/>
              <a:t> </a:t>
            </a:r>
          </a:p>
          <a:p>
            <a:pPr algn="ctr"/>
            <a:r>
              <a:rPr lang="en-US" sz="1600" dirty="0" smtClean="0"/>
              <a:t>--New 1</a:t>
            </a:r>
            <a:r>
              <a:rPr lang="en-US" sz="1600" baseline="30000" dirty="0" smtClean="0"/>
              <a:t>st</a:t>
            </a:r>
            <a:r>
              <a:rPr lang="en-US" sz="1600" dirty="0" smtClean="0"/>
              <a:t> Cir. BAP L.R. 8003-1 emphasizes the need for the information included on </a:t>
            </a:r>
            <a:r>
              <a:rPr lang="en-US" sz="1600" dirty="0" smtClean="0">
                <a:solidFill>
                  <a:srgbClr val="FF0000"/>
                </a:solidFill>
              </a:rPr>
              <a:t>Official Form 17A (NEW FORM)</a:t>
            </a:r>
            <a:r>
              <a:rPr lang="en-US" sz="1600" dirty="0" smtClean="0"/>
              <a:t>--</a:t>
            </a:r>
            <a:endParaRPr lang="en-US" sz="1600" dirty="0"/>
          </a:p>
        </p:txBody>
      </p:sp>
    </p:spTree>
    <p:extLst>
      <p:ext uri="{BB962C8B-B14F-4D97-AF65-F5344CB8AC3E}">
        <p14:creationId xmlns:p14="http://schemas.microsoft.com/office/powerpoint/2010/main" xmlns="" val="1599119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700" y="1203992"/>
            <a:ext cx="7924800" cy="4524315"/>
          </a:xfrm>
          <a:prstGeom prst="rect">
            <a:avLst/>
          </a:prstGeom>
          <a:noFill/>
        </p:spPr>
        <p:txBody>
          <a:bodyPr wrap="square" rtlCol="0">
            <a:spAutoFit/>
          </a:bodyPr>
          <a:lstStyle/>
          <a:p>
            <a:pPr algn="ctr"/>
            <a:r>
              <a:rPr lang="en-US" sz="2400" dirty="0"/>
              <a:t>(b) Two or more parties to an appeal can file a joint notice of appeal. </a:t>
            </a:r>
          </a:p>
          <a:p>
            <a:pPr algn="ctr"/>
            <a:endParaRPr lang="en-US" sz="2400" dirty="0"/>
          </a:p>
          <a:p>
            <a:pPr algn="ctr"/>
            <a:r>
              <a:rPr lang="en-US" sz="2400" dirty="0"/>
              <a:t>( c)(1)-(3) Bankruptcy clerk must serve the notice of appeal on counsel for each party to appeal, the UST and any pro se party. Service of the appeal by the bankruptcy court must be noted on the docket—name of party served, date, and method. </a:t>
            </a:r>
          </a:p>
          <a:p>
            <a:pPr algn="ctr"/>
            <a:endParaRPr lang="en-US" sz="2400" dirty="0"/>
          </a:p>
          <a:p>
            <a:pPr algn="ctr"/>
            <a:r>
              <a:rPr lang="en-US" sz="2400" dirty="0"/>
              <a:t>Failure to serve does not affect validity of the appeal. </a:t>
            </a:r>
          </a:p>
          <a:p>
            <a:pPr algn="ctr"/>
            <a:endParaRPr lang="en-US" sz="2400" dirty="0"/>
          </a:p>
          <a:p>
            <a:pPr algn="ctr"/>
            <a:r>
              <a:rPr lang="en-US" sz="2400" dirty="0"/>
              <a:t>Transmit the appeal promptly to the BAP or District Court. </a:t>
            </a:r>
          </a:p>
        </p:txBody>
      </p:sp>
      <p:sp>
        <p:nvSpPr>
          <p:cNvPr id="3" name="TextBox 2"/>
          <p:cNvSpPr txBox="1"/>
          <p:nvPr/>
        </p:nvSpPr>
        <p:spPr>
          <a:xfrm>
            <a:off x="1905000" y="619217"/>
            <a:ext cx="4158895" cy="584775"/>
          </a:xfrm>
          <a:prstGeom prst="rect">
            <a:avLst/>
          </a:prstGeom>
          <a:noFill/>
        </p:spPr>
        <p:txBody>
          <a:bodyPr wrap="none" rtlCol="0">
            <a:spAutoFit/>
          </a:bodyPr>
          <a:lstStyle/>
          <a:p>
            <a:pPr algn="ctr"/>
            <a:r>
              <a:rPr lang="en-US" sz="3200" dirty="0" smtClean="0">
                <a:solidFill>
                  <a:schemeClr val="accent1"/>
                </a:solidFill>
              </a:rPr>
              <a:t>Rule 8003 continued…..</a:t>
            </a:r>
            <a:endParaRPr lang="en-US" sz="3200" dirty="0">
              <a:solidFill>
                <a:schemeClr val="accent1"/>
              </a:solidFill>
            </a:endParaRPr>
          </a:p>
        </p:txBody>
      </p:sp>
      <p:sp>
        <p:nvSpPr>
          <p:cNvPr id="4" name="TextBox 3"/>
          <p:cNvSpPr txBox="1"/>
          <p:nvPr/>
        </p:nvSpPr>
        <p:spPr>
          <a:xfrm>
            <a:off x="762000" y="6400800"/>
            <a:ext cx="76962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xmlns="" val="3210446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2660" y="1295400"/>
            <a:ext cx="7696940" cy="523220"/>
          </a:xfrm>
          <a:prstGeom prst="rect">
            <a:avLst/>
          </a:prstGeom>
          <a:noFill/>
        </p:spPr>
        <p:txBody>
          <a:bodyPr wrap="square" rtlCol="0">
            <a:spAutoFit/>
          </a:bodyPr>
          <a:lstStyle/>
          <a:p>
            <a:pPr algn="ctr"/>
            <a:r>
              <a:rPr lang="en-US" sz="2800" dirty="0" smtClean="0">
                <a:solidFill>
                  <a:schemeClr val="accent2"/>
                </a:solidFill>
              </a:rPr>
              <a:t>Appeal by Leave-How Taken, Docketing the Appeal</a:t>
            </a:r>
            <a:endParaRPr lang="en-US" sz="2800" dirty="0">
              <a:solidFill>
                <a:schemeClr val="accent2"/>
              </a:solidFill>
            </a:endParaRPr>
          </a:p>
        </p:txBody>
      </p:sp>
      <p:sp>
        <p:nvSpPr>
          <p:cNvPr id="3" name="TextBox 2"/>
          <p:cNvSpPr txBox="1"/>
          <p:nvPr/>
        </p:nvSpPr>
        <p:spPr>
          <a:xfrm>
            <a:off x="457200" y="3429000"/>
            <a:ext cx="8382000" cy="4154984"/>
          </a:xfrm>
          <a:prstGeom prst="rect">
            <a:avLst/>
          </a:prstGeom>
          <a:noFill/>
        </p:spPr>
        <p:txBody>
          <a:bodyPr wrap="square" rtlCol="0">
            <a:spAutoFit/>
          </a:bodyPr>
          <a:lstStyle/>
          <a:p>
            <a:pPr algn="ctr"/>
            <a:r>
              <a:rPr lang="en-US" sz="2400" b="1" dirty="0" smtClean="0">
                <a:sym typeface="Wingdings" panose="05000000000000000000" pitchFamily="2" charset="2"/>
              </a:rPr>
              <a:t> </a:t>
            </a:r>
            <a:r>
              <a:rPr lang="en-US" sz="2400" dirty="0"/>
              <a:t>(a) To appeal from an interlocutory order, a party must file with the bankruptcy court a notice of appeal and a motion for leave to appeal and a copy of the order.</a:t>
            </a:r>
          </a:p>
          <a:p>
            <a:pPr algn="ctr"/>
            <a:r>
              <a:rPr lang="en-US" sz="2400" dirty="0"/>
              <a:t> </a:t>
            </a:r>
          </a:p>
          <a:p>
            <a:pPr algn="ctr"/>
            <a:r>
              <a:rPr lang="en-US" sz="2400" dirty="0"/>
              <a:t>(b)  Responses to the motion must be filed directly with the BAP/District Court.</a:t>
            </a:r>
          </a:p>
          <a:p>
            <a:pPr algn="ctr"/>
            <a:r>
              <a:rPr lang="en-US" sz="2400" dirty="0"/>
              <a:t> </a:t>
            </a:r>
          </a:p>
          <a:p>
            <a:pPr algn="ctr"/>
            <a:r>
              <a:rPr lang="en-US" sz="2400" dirty="0"/>
              <a:t>(c) Appeal and Motion must be promptly transmitted to the BAP or District Court. </a:t>
            </a:r>
          </a:p>
          <a:p>
            <a:pPr algn="ctr"/>
            <a:r>
              <a:rPr lang="en-US" sz="2400" dirty="0" smtClean="0"/>
              <a:t>. </a:t>
            </a:r>
          </a:p>
          <a:p>
            <a:pPr algn="ctr"/>
            <a:endParaRPr lang="en-US" sz="2400" dirty="0"/>
          </a:p>
        </p:txBody>
      </p:sp>
      <p:sp>
        <p:nvSpPr>
          <p:cNvPr id="4" name="TextBox 3"/>
          <p:cNvSpPr txBox="1"/>
          <p:nvPr/>
        </p:nvSpPr>
        <p:spPr>
          <a:xfrm>
            <a:off x="1828800" y="533399"/>
            <a:ext cx="4800600" cy="584775"/>
          </a:xfrm>
          <a:prstGeom prst="rect">
            <a:avLst/>
          </a:prstGeom>
          <a:noFill/>
        </p:spPr>
        <p:txBody>
          <a:bodyPr wrap="square" rtlCol="0">
            <a:spAutoFit/>
          </a:bodyPr>
          <a:lstStyle/>
          <a:p>
            <a:pPr algn="ctr"/>
            <a:r>
              <a:rPr lang="en-US" sz="3200" b="1" dirty="0" smtClean="0">
                <a:solidFill>
                  <a:schemeClr val="accent1"/>
                </a:solidFill>
              </a:rPr>
              <a:t>Rule 8004</a:t>
            </a:r>
            <a:endParaRPr lang="en-US" sz="3200" b="1" dirty="0">
              <a:solidFill>
                <a:schemeClr val="accent1"/>
              </a:solidFill>
            </a:endParaRPr>
          </a:p>
        </p:txBody>
      </p:sp>
      <p:sp>
        <p:nvSpPr>
          <p:cNvPr id="5" name="TextBox 4"/>
          <p:cNvSpPr txBox="1"/>
          <p:nvPr/>
        </p:nvSpPr>
        <p:spPr>
          <a:xfrm>
            <a:off x="1132272" y="2438400"/>
            <a:ext cx="6629400" cy="830997"/>
          </a:xfrm>
          <a:prstGeom prst="rect">
            <a:avLst/>
          </a:prstGeom>
          <a:noFill/>
        </p:spPr>
        <p:txBody>
          <a:bodyPr wrap="square" rtlCol="0">
            <a:spAutoFit/>
          </a:bodyPr>
          <a:lstStyle/>
          <a:p>
            <a:pPr algn="ctr"/>
            <a:r>
              <a:rPr lang="en-US" sz="1600" dirty="0" smtClean="0">
                <a:solidFill>
                  <a:schemeClr val="accent3"/>
                </a:solidFill>
              </a:rPr>
              <a:t>Previous Rule 8001(b), 8003 </a:t>
            </a:r>
            <a:r>
              <a:rPr lang="en-US" sz="1600" dirty="0" smtClean="0"/>
              <a:t> </a:t>
            </a:r>
          </a:p>
          <a:p>
            <a:pPr algn="ctr"/>
            <a:r>
              <a:rPr lang="en-US" sz="1600" dirty="0" smtClean="0"/>
              <a:t>--Former 1</a:t>
            </a:r>
            <a:r>
              <a:rPr lang="en-US" sz="1600" baseline="30000" dirty="0" smtClean="0"/>
              <a:t>st</a:t>
            </a:r>
            <a:r>
              <a:rPr lang="en-US" sz="1600" dirty="0" smtClean="0"/>
              <a:t> Cir. BAP L.R. 8001-3 –</a:t>
            </a:r>
          </a:p>
          <a:p>
            <a:pPr algn="ctr"/>
            <a:r>
              <a:rPr lang="en-US" sz="1600" dirty="0" smtClean="0">
                <a:solidFill>
                  <a:srgbClr val="FF0000"/>
                </a:solidFill>
              </a:rPr>
              <a:t>NEW FORM 17A</a:t>
            </a:r>
            <a:endParaRPr lang="en-US" sz="1600" dirty="0">
              <a:solidFill>
                <a:srgbClr val="FF0000"/>
              </a:solidFill>
            </a:endParaRPr>
          </a:p>
        </p:txBody>
      </p:sp>
    </p:spTree>
    <p:extLst>
      <p:ext uri="{BB962C8B-B14F-4D97-AF65-F5344CB8AC3E}">
        <p14:creationId xmlns:p14="http://schemas.microsoft.com/office/powerpoint/2010/main" xmlns="" val="2458524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2660" y="1295400"/>
            <a:ext cx="7696940" cy="954107"/>
          </a:xfrm>
          <a:prstGeom prst="rect">
            <a:avLst/>
          </a:prstGeom>
          <a:noFill/>
        </p:spPr>
        <p:txBody>
          <a:bodyPr wrap="square" rtlCol="0">
            <a:spAutoFit/>
          </a:bodyPr>
          <a:lstStyle/>
          <a:p>
            <a:pPr algn="ctr"/>
            <a:r>
              <a:rPr lang="en-US" sz="2800" dirty="0" smtClean="0">
                <a:solidFill>
                  <a:schemeClr val="accent2"/>
                </a:solidFill>
              </a:rPr>
              <a:t>Election to Have an Appeal Heard by the District Court instead of the BAP</a:t>
            </a:r>
            <a:endParaRPr lang="en-US" sz="2800" dirty="0">
              <a:solidFill>
                <a:schemeClr val="accent2"/>
              </a:solidFill>
            </a:endParaRPr>
          </a:p>
        </p:txBody>
      </p:sp>
      <p:sp>
        <p:nvSpPr>
          <p:cNvPr id="3" name="TextBox 2"/>
          <p:cNvSpPr txBox="1"/>
          <p:nvPr/>
        </p:nvSpPr>
        <p:spPr>
          <a:xfrm>
            <a:off x="445363" y="4495800"/>
            <a:ext cx="8382000" cy="1569660"/>
          </a:xfrm>
          <a:prstGeom prst="rect">
            <a:avLst/>
          </a:prstGeom>
          <a:noFill/>
        </p:spPr>
        <p:txBody>
          <a:bodyPr wrap="square" rtlCol="0">
            <a:spAutoFit/>
          </a:bodyPr>
          <a:lstStyle/>
          <a:p>
            <a:pPr algn="ctr"/>
            <a:r>
              <a:rPr lang="en-US" sz="2400" dirty="0" smtClean="0">
                <a:sym typeface="Wingdings" panose="05000000000000000000" pitchFamily="2" charset="2"/>
              </a:rPr>
              <a:t>(a) Statement of election can now be included within the notice of appeal and is no longer required to be a separate document. Must conform substantially to Official Form 17A</a:t>
            </a:r>
          </a:p>
          <a:p>
            <a:pPr algn="ctr"/>
            <a:endParaRPr lang="en-US" sz="2400" dirty="0">
              <a:solidFill>
                <a:schemeClr val="accent2"/>
              </a:solidFill>
              <a:sym typeface="Wingdings" panose="05000000000000000000" pitchFamily="2" charset="2"/>
            </a:endParaRPr>
          </a:p>
        </p:txBody>
      </p:sp>
      <p:sp>
        <p:nvSpPr>
          <p:cNvPr id="4" name="TextBox 3"/>
          <p:cNvSpPr txBox="1"/>
          <p:nvPr/>
        </p:nvSpPr>
        <p:spPr>
          <a:xfrm>
            <a:off x="1828800" y="533399"/>
            <a:ext cx="4800600" cy="584775"/>
          </a:xfrm>
          <a:prstGeom prst="rect">
            <a:avLst/>
          </a:prstGeom>
          <a:noFill/>
        </p:spPr>
        <p:txBody>
          <a:bodyPr wrap="square" rtlCol="0">
            <a:spAutoFit/>
          </a:bodyPr>
          <a:lstStyle/>
          <a:p>
            <a:pPr algn="ctr"/>
            <a:r>
              <a:rPr lang="en-US" sz="3200" b="1" dirty="0" smtClean="0">
                <a:solidFill>
                  <a:schemeClr val="accent1"/>
                </a:solidFill>
              </a:rPr>
              <a:t>Rule 8005</a:t>
            </a:r>
            <a:endParaRPr lang="en-US" sz="3200" b="1" dirty="0">
              <a:solidFill>
                <a:schemeClr val="accent1"/>
              </a:solidFill>
            </a:endParaRPr>
          </a:p>
        </p:txBody>
      </p:sp>
      <p:sp>
        <p:nvSpPr>
          <p:cNvPr id="5" name="TextBox 4"/>
          <p:cNvSpPr txBox="1"/>
          <p:nvPr/>
        </p:nvSpPr>
        <p:spPr>
          <a:xfrm>
            <a:off x="445363" y="2743200"/>
            <a:ext cx="8153400" cy="1046440"/>
          </a:xfrm>
          <a:prstGeom prst="rect">
            <a:avLst/>
          </a:prstGeom>
          <a:noFill/>
        </p:spPr>
        <p:txBody>
          <a:bodyPr wrap="square" rtlCol="0">
            <a:spAutoFit/>
          </a:bodyPr>
          <a:lstStyle/>
          <a:p>
            <a:pPr algn="ctr"/>
            <a:r>
              <a:rPr lang="en-US" sz="1600" dirty="0" smtClean="0">
                <a:solidFill>
                  <a:schemeClr val="accent3"/>
                </a:solidFill>
              </a:rPr>
              <a:t>Previous Rule 8001</a:t>
            </a:r>
            <a:endParaRPr lang="en-US" sz="1600" dirty="0" smtClean="0"/>
          </a:p>
          <a:p>
            <a:pPr algn="ctr"/>
            <a:r>
              <a:rPr lang="en-US" sz="1600" dirty="0" smtClean="0"/>
              <a:t>--Associated with 1</a:t>
            </a:r>
            <a:r>
              <a:rPr lang="en-US" sz="1600" baseline="30000" dirty="0" smtClean="0"/>
              <a:t>st</a:t>
            </a:r>
            <a:r>
              <a:rPr lang="en-US" sz="1600" dirty="0" smtClean="0"/>
              <a:t> Cir. BAP L.R. 8005-1 emphasizes the need for the appeal to conform to 17A and include the statement of election.–</a:t>
            </a:r>
          </a:p>
          <a:p>
            <a:pPr algn="ctr"/>
            <a:r>
              <a:rPr lang="en-US" sz="1400" dirty="0" smtClean="0">
                <a:solidFill>
                  <a:srgbClr val="FF0000"/>
                </a:solidFill>
              </a:rPr>
              <a:t>**NEW FORMS 17A, 17B (to be filed with the BAP; it is the appellee election to District Court. )**</a:t>
            </a:r>
            <a:endParaRPr lang="en-US" sz="1400" dirty="0">
              <a:solidFill>
                <a:srgbClr val="FF0000"/>
              </a:solidFill>
            </a:endParaRPr>
          </a:p>
        </p:txBody>
      </p:sp>
    </p:spTree>
    <p:extLst>
      <p:ext uri="{BB962C8B-B14F-4D97-AF65-F5344CB8AC3E}">
        <p14:creationId xmlns:p14="http://schemas.microsoft.com/office/powerpoint/2010/main" xmlns="" val="1571385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5442" y="1447800"/>
            <a:ext cx="7799033" cy="3046988"/>
          </a:xfrm>
          <a:prstGeom prst="rect">
            <a:avLst/>
          </a:prstGeom>
          <a:noFill/>
        </p:spPr>
        <p:txBody>
          <a:bodyPr wrap="square" rtlCol="0">
            <a:spAutoFit/>
          </a:bodyPr>
          <a:lstStyle/>
          <a:p>
            <a:pPr algn="ctr"/>
            <a:r>
              <a:rPr lang="en-US" sz="2400" dirty="0">
                <a:sym typeface="Wingdings" panose="05000000000000000000" pitchFamily="2" charset="2"/>
              </a:rPr>
              <a:t>(b) Bankruptcy clerk to transmit to District Court if election is checked. If appellee files a statement of election with the BAP, BAP must transmit to District Court and notify Bankruptcy court.</a:t>
            </a:r>
          </a:p>
          <a:p>
            <a:pPr algn="ctr"/>
            <a:endParaRPr lang="en-US" sz="2400" dirty="0" smtClean="0">
              <a:sym typeface="Wingdings" panose="05000000000000000000" pitchFamily="2" charset="2"/>
            </a:endParaRPr>
          </a:p>
          <a:p>
            <a:pPr algn="ctr"/>
            <a:r>
              <a:rPr lang="en-US" sz="2400" dirty="0" smtClean="0">
                <a:sym typeface="Wingdings" panose="05000000000000000000" pitchFamily="2" charset="2"/>
              </a:rPr>
              <a:t>( </a:t>
            </a:r>
            <a:r>
              <a:rPr lang="en-US" sz="2400" dirty="0">
                <a:sym typeface="Wingdings" panose="05000000000000000000" pitchFamily="2" charset="2"/>
              </a:rPr>
              <a:t>c) A motion seeking the determination of the validity of an election must be filed no later than 14 days after the statement of election is filed. </a:t>
            </a:r>
            <a:endParaRPr lang="en-US" sz="2400" dirty="0"/>
          </a:p>
        </p:txBody>
      </p:sp>
      <p:sp>
        <p:nvSpPr>
          <p:cNvPr id="3" name="TextBox 2"/>
          <p:cNvSpPr txBox="1"/>
          <p:nvPr/>
        </p:nvSpPr>
        <p:spPr>
          <a:xfrm>
            <a:off x="1828800" y="533399"/>
            <a:ext cx="4800600" cy="584775"/>
          </a:xfrm>
          <a:prstGeom prst="rect">
            <a:avLst/>
          </a:prstGeom>
          <a:noFill/>
        </p:spPr>
        <p:txBody>
          <a:bodyPr wrap="square" rtlCol="0">
            <a:spAutoFit/>
          </a:bodyPr>
          <a:lstStyle/>
          <a:p>
            <a:pPr algn="ctr"/>
            <a:r>
              <a:rPr lang="en-US" sz="3200" b="1" dirty="0" smtClean="0">
                <a:solidFill>
                  <a:schemeClr val="accent1"/>
                </a:solidFill>
              </a:rPr>
              <a:t>Rule 8005 continued….</a:t>
            </a:r>
            <a:endParaRPr lang="en-US" sz="3200" b="1" dirty="0">
              <a:solidFill>
                <a:schemeClr val="accent1"/>
              </a:solidFill>
            </a:endParaRPr>
          </a:p>
        </p:txBody>
      </p:sp>
      <p:sp>
        <p:nvSpPr>
          <p:cNvPr id="4" name="TextBox 3"/>
          <p:cNvSpPr txBox="1"/>
          <p:nvPr/>
        </p:nvSpPr>
        <p:spPr>
          <a:xfrm>
            <a:off x="762000" y="4943564"/>
            <a:ext cx="7772400" cy="1200329"/>
          </a:xfrm>
          <a:prstGeom prst="rect">
            <a:avLst/>
          </a:prstGeom>
          <a:noFill/>
        </p:spPr>
        <p:txBody>
          <a:bodyPr wrap="square" rtlCol="0">
            <a:spAutoFit/>
          </a:bodyPr>
          <a:lstStyle/>
          <a:p>
            <a:r>
              <a:rPr lang="en-US" b="1" i="1" dirty="0" smtClean="0">
                <a:solidFill>
                  <a:schemeClr val="accent4"/>
                </a:solidFill>
              </a:rPr>
              <a:t>NEW EVENTS</a:t>
            </a:r>
            <a:r>
              <a:rPr lang="en-US" dirty="0" smtClean="0">
                <a:solidFill>
                  <a:schemeClr val="accent4"/>
                </a:solidFill>
              </a:rPr>
              <a:t>:  </a:t>
            </a:r>
          </a:p>
          <a:p>
            <a:r>
              <a:rPr lang="en-US" dirty="0" smtClean="0">
                <a:solidFill>
                  <a:schemeClr val="accent4"/>
                </a:solidFill>
              </a:rPr>
              <a:t>1.)  Notice of Appeal and Statement of Election </a:t>
            </a:r>
          </a:p>
          <a:p>
            <a:r>
              <a:rPr lang="en-US" dirty="0" smtClean="0">
                <a:solidFill>
                  <a:schemeClr val="accent4"/>
                </a:solidFill>
              </a:rPr>
              <a:t>2.)  Appellee Statement of Election </a:t>
            </a:r>
          </a:p>
          <a:p>
            <a:endParaRPr lang="en-US" dirty="0">
              <a:solidFill>
                <a:schemeClr val="accent4"/>
              </a:solidFill>
            </a:endParaRPr>
          </a:p>
        </p:txBody>
      </p:sp>
    </p:spTree>
    <p:extLst>
      <p:ext uri="{BB962C8B-B14F-4D97-AF65-F5344CB8AC3E}">
        <p14:creationId xmlns:p14="http://schemas.microsoft.com/office/powerpoint/2010/main" xmlns="" val="2628744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2660" y="1295400"/>
            <a:ext cx="7696940" cy="523220"/>
          </a:xfrm>
          <a:prstGeom prst="rect">
            <a:avLst/>
          </a:prstGeom>
          <a:noFill/>
        </p:spPr>
        <p:txBody>
          <a:bodyPr wrap="square" rtlCol="0">
            <a:spAutoFit/>
          </a:bodyPr>
          <a:lstStyle/>
          <a:p>
            <a:pPr algn="ctr"/>
            <a:r>
              <a:rPr lang="en-US" sz="2800" dirty="0" smtClean="0">
                <a:solidFill>
                  <a:schemeClr val="accent2"/>
                </a:solidFill>
              </a:rPr>
              <a:t>Certifying a Direct Appeal to the Court of Appeals</a:t>
            </a:r>
            <a:endParaRPr lang="en-US" sz="2800" dirty="0">
              <a:solidFill>
                <a:schemeClr val="accent2"/>
              </a:solidFill>
            </a:endParaRPr>
          </a:p>
        </p:txBody>
      </p:sp>
      <p:sp>
        <p:nvSpPr>
          <p:cNvPr id="3" name="TextBox 2"/>
          <p:cNvSpPr txBox="1"/>
          <p:nvPr/>
        </p:nvSpPr>
        <p:spPr>
          <a:xfrm>
            <a:off x="532660" y="3048000"/>
            <a:ext cx="8382000" cy="461665"/>
          </a:xfrm>
          <a:prstGeom prst="rect">
            <a:avLst/>
          </a:prstGeom>
          <a:noFill/>
        </p:spPr>
        <p:txBody>
          <a:bodyPr wrap="square" rtlCol="0">
            <a:spAutoFit/>
          </a:bodyPr>
          <a:lstStyle/>
          <a:p>
            <a:pPr algn="ctr"/>
            <a:r>
              <a:rPr lang="en-US" sz="2400" dirty="0" smtClean="0">
                <a:solidFill>
                  <a:schemeClr val="accent2"/>
                </a:solidFill>
                <a:sym typeface="Wingdings" panose="05000000000000000000" pitchFamily="2" charset="2"/>
              </a:rPr>
              <a:t> </a:t>
            </a:r>
            <a:r>
              <a:rPr lang="en-US" sz="2400" dirty="0" smtClean="0"/>
              <a:t>Reformatted </a:t>
            </a:r>
            <a:r>
              <a:rPr lang="en-US" sz="2400" dirty="0"/>
              <a:t>and edited to identify new Rule number references.</a:t>
            </a:r>
            <a:r>
              <a:rPr lang="en-US" sz="2400" dirty="0" smtClean="0">
                <a:solidFill>
                  <a:schemeClr val="accent2"/>
                </a:solidFill>
                <a:sym typeface="Wingdings" panose="05000000000000000000" pitchFamily="2" charset="2"/>
              </a:rPr>
              <a:t> </a:t>
            </a:r>
            <a:endParaRPr lang="en-US" sz="2400" dirty="0">
              <a:solidFill>
                <a:schemeClr val="accent2"/>
              </a:solidFill>
              <a:sym typeface="Wingdings" panose="05000000000000000000" pitchFamily="2" charset="2"/>
            </a:endParaRPr>
          </a:p>
        </p:txBody>
      </p:sp>
      <p:sp>
        <p:nvSpPr>
          <p:cNvPr id="4" name="TextBox 3"/>
          <p:cNvSpPr txBox="1"/>
          <p:nvPr/>
        </p:nvSpPr>
        <p:spPr>
          <a:xfrm>
            <a:off x="1828800" y="533399"/>
            <a:ext cx="4800600" cy="584775"/>
          </a:xfrm>
          <a:prstGeom prst="rect">
            <a:avLst/>
          </a:prstGeom>
          <a:noFill/>
        </p:spPr>
        <p:txBody>
          <a:bodyPr wrap="square" rtlCol="0">
            <a:spAutoFit/>
          </a:bodyPr>
          <a:lstStyle/>
          <a:p>
            <a:pPr algn="ctr"/>
            <a:r>
              <a:rPr lang="en-US" sz="3200" b="1" dirty="0" smtClean="0">
                <a:solidFill>
                  <a:schemeClr val="accent1"/>
                </a:solidFill>
              </a:rPr>
              <a:t>Rule 8006</a:t>
            </a:r>
            <a:endParaRPr lang="en-US" sz="3200" b="1" dirty="0">
              <a:solidFill>
                <a:schemeClr val="accent1"/>
              </a:solidFill>
            </a:endParaRPr>
          </a:p>
        </p:txBody>
      </p:sp>
      <p:sp>
        <p:nvSpPr>
          <p:cNvPr id="5" name="TextBox 4"/>
          <p:cNvSpPr txBox="1"/>
          <p:nvPr/>
        </p:nvSpPr>
        <p:spPr>
          <a:xfrm>
            <a:off x="2361829" y="2209800"/>
            <a:ext cx="4038601" cy="338554"/>
          </a:xfrm>
          <a:prstGeom prst="rect">
            <a:avLst/>
          </a:prstGeom>
          <a:noFill/>
        </p:spPr>
        <p:txBody>
          <a:bodyPr wrap="square" rtlCol="0">
            <a:spAutoFit/>
          </a:bodyPr>
          <a:lstStyle/>
          <a:p>
            <a:pPr algn="ctr"/>
            <a:r>
              <a:rPr lang="en-US" sz="1600" dirty="0" smtClean="0">
                <a:solidFill>
                  <a:schemeClr val="accent3"/>
                </a:solidFill>
              </a:rPr>
              <a:t>Previous Rule 8001(f)</a:t>
            </a:r>
            <a:endParaRPr lang="en-US" sz="1600" dirty="0" smtClean="0"/>
          </a:p>
        </p:txBody>
      </p:sp>
    </p:spTree>
    <p:extLst>
      <p:ext uri="{BB962C8B-B14F-4D97-AF65-F5344CB8AC3E}">
        <p14:creationId xmlns:p14="http://schemas.microsoft.com/office/powerpoint/2010/main" xmlns="" val="1803870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609600"/>
            <a:ext cx="6400800" cy="646331"/>
          </a:xfrm>
          <a:prstGeom prst="rect">
            <a:avLst/>
          </a:prstGeom>
          <a:noFill/>
        </p:spPr>
        <p:txBody>
          <a:bodyPr wrap="square" rtlCol="0">
            <a:spAutoFit/>
          </a:bodyPr>
          <a:lstStyle/>
          <a:p>
            <a:pPr algn="ctr"/>
            <a:r>
              <a:rPr lang="en-US" sz="3600" dirty="0" smtClean="0">
                <a:solidFill>
                  <a:schemeClr val="accent2">
                    <a:lumMod val="75000"/>
                  </a:schemeClr>
                </a:solidFill>
                <a:latin typeface="Consolas" panose="020B0609020204030204" pitchFamily="49" charset="0"/>
                <a:cs typeface="Consolas" panose="020B0609020204030204" pitchFamily="49" charset="0"/>
              </a:rPr>
              <a:t>Bankruptcy Form Updates</a:t>
            </a:r>
            <a:endParaRPr lang="en-US" sz="3600" dirty="0">
              <a:solidFill>
                <a:schemeClr val="accent2">
                  <a:lumMod val="75000"/>
                </a:schemeClr>
              </a:solidFill>
              <a:latin typeface="Consolas" panose="020B0609020204030204" pitchFamily="49" charset="0"/>
              <a:cs typeface="Consolas" panose="020B0609020204030204" pitchFamily="49" charset="0"/>
            </a:endParaRPr>
          </a:p>
        </p:txBody>
      </p:sp>
      <p:pic>
        <p:nvPicPr>
          <p:cNvPr id="2050" name="Picture 2" descr="C:\Users\dfortes\Desktop\form 3a.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90800" y="2154529"/>
            <a:ext cx="3581400" cy="456506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762000" y="1255931"/>
            <a:ext cx="6705600" cy="307777"/>
          </a:xfrm>
          <a:prstGeom prst="rect">
            <a:avLst/>
          </a:prstGeom>
          <a:noFill/>
        </p:spPr>
        <p:txBody>
          <a:bodyPr wrap="square" rtlCol="0">
            <a:spAutoFit/>
          </a:bodyPr>
          <a:lstStyle/>
          <a:p>
            <a:pPr algn="ctr"/>
            <a:r>
              <a:rPr lang="en-US" sz="1400" dirty="0" smtClean="0">
                <a:solidFill>
                  <a:schemeClr val="accent4"/>
                </a:solidFill>
                <a:latin typeface="Bookman Old Style" panose="02050604050505020204" pitchFamily="18" charset="0"/>
                <a:cs typeface="Consolas" panose="020B0609020204030204" pitchFamily="49" charset="0"/>
              </a:rPr>
              <a:t>B 3A- Application for Individuals to Pay the Filing Fee in Installments</a:t>
            </a:r>
            <a:endParaRPr lang="en-US" sz="1400" dirty="0">
              <a:solidFill>
                <a:schemeClr val="accent4"/>
              </a:solidFill>
              <a:latin typeface="Bookman Old Style" panose="02050604050505020204" pitchFamily="18" charset="0"/>
              <a:cs typeface="Consolas" panose="020B0609020204030204" pitchFamily="49" charset="0"/>
            </a:endParaRPr>
          </a:p>
        </p:txBody>
      </p:sp>
      <p:sp>
        <p:nvSpPr>
          <p:cNvPr id="4" name="TextBox 3"/>
          <p:cNvSpPr txBox="1"/>
          <p:nvPr/>
        </p:nvSpPr>
        <p:spPr>
          <a:xfrm>
            <a:off x="990600" y="1700100"/>
            <a:ext cx="6400800" cy="307777"/>
          </a:xfrm>
          <a:prstGeom prst="rect">
            <a:avLst/>
          </a:prstGeom>
          <a:noFill/>
        </p:spPr>
        <p:txBody>
          <a:bodyPr wrap="square" rtlCol="0">
            <a:spAutoFit/>
          </a:bodyPr>
          <a:lstStyle/>
          <a:p>
            <a:pPr algn="ctr"/>
            <a:r>
              <a:rPr lang="en-US" sz="1400" dirty="0" smtClean="0">
                <a:latin typeface="Bookman Old Style" panose="02050604050505020204" pitchFamily="18" charset="0"/>
              </a:rPr>
              <a:t>**Filing Fee amounts  for the various Chapters have been removed**</a:t>
            </a:r>
            <a:endParaRPr lang="en-US" sz="1400" dirty="0">
              <a:latin typeface="Bookman Old Style" panose="02050604050505020204" pitchFamily="18" charset="0"/>
            </a:endParaRPr>
          </a:p>
        </p:txBody>
      </p:sp>
    </p:spTree>
    <p:extLst>
      <p:ext uri="{BB962C8B-B14F-4D97-AF65-F5344CB8AC3E}">
        <p14:creationId xmlns:p14="http://schemas.microsoft.com/office/powerpoint/2010/main" xmlns="" val="23341265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2660" y="1295400"/>
            <a:ext cx="7696940" cy="954107"/>
          </a:xfrm>
          <a:prstGeom prst="rect">
            <a:avLst/>
          </a:prstGeom>
          <a:noFill/>
        </p:spPr>
        <p:txBody>
          <a:bodyPr wrap="square" rtlCol="0">
            <a:spAutoFit/>
          </a:bodyPr>
          <a:lstStyle/>
          <a:p>
            <a:pPr algn="ctr"/>
            <a:r>
              <a:rPr lang="en-US" sz="2800" dirty="0" smtClean="0">
                <a:solidFill>
                  <a:schemeClr val="accent2"/>
                </a:solidFill>
              </a:rPr>
              <a:t>Stay Pending Appeal; Bonds; Suspension of Proceedings</a:t>
            </a:r>
            <a:endParaRPr lang="en-US" sz="2800" dirty="0">
              <a:solidFill>
                <a:schemeClr val="accent2"/>
              </a:solidFill>
            </a:endParaRPr>
          </a:p>
        </p:txBody>
      </p:sp>
      <p:sp>
        <p:nvSpPr>
          <p:cNvPr id="3" name="TextBox 2"/>
          <p:cNvSpPr txBox="1"/>
          <p:nvPr/>
        </p:nvSpPr>
        <p:spPr>
          <a:xfrm>
            <a:off x="511945" y="3581400"/>
            <a:ext cx="8382000" cy="1569660"/>
          </a:xfrm>
          <a:prstGeom prst="rect">
            <a:avLst/>
          </a:prstGeom>
          <a:noFill/>
        </p:spPr>
        <p:txBody>
          <a:bodyPr wrap="square" rtlCol="0">
            <a:spAutoFit/>
          </a:bodyPr>
          <a:lstStyle/>
          <a:p>
            <a:pPr algn="ctr"/>
            <a:r>
              <a:rPr lang="en-US" sz="2400" dirty="0" smtClean="0">
                <a:solidFill>
                  <a:schemeClr val="accent2"/>
                </a:solidFill>
                <a:sym typeface="Wingdings" panose="05000000000000000000" pitchFamily="2" charset="2"/>
              </a:rPr>
              <a:t> </a:t>
            </a:r>
            <a:r>
              <a:rPr lang="en-US" sz="2400" dirty="0" smtClean="0"/>
              <a:t>Reformatted </a:t>
            </a:r>
            <a:r>
              <a:rPr lang="en-US" sz="2400" dirty="0"/>
              <a:t>and edited for clarity and to identify new Rule number references.</a:t>
            </a:r>
          </a:p>
          <a:p>
            <a:pPr algn="ctr"/>
            <a:endParaRPr lang="en-US" sz="2400" dirty="0" smtClean="0">
              <a:sym typeface="Wingdings" panose="05000000000000000000" pitchFamily="2" charset="2"/>
            </a:endParaRPr>
          </a:p>
          <a:p>
            <a:pPr algn="ctr"/>
            <a:endParaRPr lang="en-US" sz="2400" dirty="0">
              <a:solidFill>
                <a:schemeClr val="accent2"/>
              </a:solidFill>
              <a:sym typeface="Wingdings" panose="05000000000000000000" pitchFamily="2" charset="2"/>
            </a:endParaRPr>
          </a:p>
        </p:txBody>
      </p:sp>
      <p:sp>
        <p:nvSpPr>
          <p:cNvPr id="4" name="TextBox 3"/>
          <p:cNvSpPr txBox="1"/>
          <p:nvPr/>
        </p:nvSpPr>
        <p:spPr>
          <a:xfrm>
            <a:off x="1828800" y="533399"/>
            <a:ext cx="4800600" cy="584775"/>
          </a:xfrm>
          <a:prstGeom prst="rect">
            <a:avLst/>
          </a:prstGeom>
          <a:noFill/>
        </p:spPr>
        <p:txBody>
          <a:bodyPr wrap="square" rtlCol="0">
            <a:spAutoFit/>
          </a:bodyPr>
          <a:lstStyle/>
          <a:p>
            <a:pPr algn="ctr"/>
            <a:r>
              <a:rPr lang="en-US" sz="3200" b="1" dirty="0" smtClean="0">
                <a:solidFill>
                  <a:schemeClr val="accent1"/>
                </a:solidFill>
              </a:rPr>
              <a:t>Rule 8007</a:t>
            </a:r>
            <a:endParaRPr lang="en-US" sz="3200" b="1" dirty="0">
              <a:solidFill>
                <a:schemeClr val="accent1"/>
              </a:solidFill>
            </a:endParaRPr>
          </a:p>
        </p:txBody>
      </p:sp>
      <p:sp>
        <p:nvSpPr>
          <p:cNvPr id="5" name="TextBox 4"/>
          <p:cNvSpPr txBox="1"/>
          <p:nvPr/>
        </p:nvSpPr>
        <p:spPr>
          <a:xfrm>
            <a:off x="511945" y="2514600"/>
            <a:ext cx="8153400" cy="800219"/>
          </a:xfrm>
          <a:prstGeom prst="rect">
            <a:avLst/>
          </a:prstGeom>
          <a:noFill/>
        </p:spPr>
        <p:txBody>
          <a:bodyPr wrap="square" rtlCol="0">
            <a:spAutoFit/>
          </a:bodyPr>
          <a:lstStyle/>
          <a:p>
            <a:pPr algn="ctr"/>
            <a:r>
              <a:rPr lang="en-US" sz="1600" dirty="0" smtClean="0">
                <a:solidFill>
                  <a:schemeClr val="accent3"/>
                </a:solidFill>
              </a:rPr>
              <a:t>Previous Rule 8005 F.R.App.P.8</a:t>
            </a:r>
            <a:endParaRPr lang="en-US" sz="1600" dirty="0" smtClean="0"/>
          </a:p>
          <a:p>
            <a:pPr algn="ctr"/>
            <a:r>
              <a:rPr lang="en-US" sz="1600" dirty="0" smtClean="0"/>
              <a:t>--Associated with 1</a:t>
            </a:r>
            <a:r>
              <a:rPr lang="en-US" sz="1600" baseline="30000" dirty="0" smtClean="0"/>
              <a:t>st</a:t>
            </a:r>
            <a:r>
              <a:rPr lang="en-US" sz="1600" dirty="0" smtClean="0"/>
              <a:t> Cir. BAP L.R. 8007-1--</a:t>
            </a:r>
          </a:p>
          <a:p>
            <a:pPr algn="ctr"/>
            <a:endParaRPr lang="en-US" sz="1400" dirty="0">
              <a:solidFill>
                <a:srgbClr val="FF0000"/>
              </a:solidFill>
            </a:endParaRPr>
          </a:p>
        </p:txBody>
      </p:sp>
    </p:spTree>
    <p:extLst>
      <p:ext uri="{BB962C8B-B14F-4D97-AF65-F5344CB8AC3E}">
        <p14:creationId xmlns:p14="http://schemas.microsoft.com/office/powerpoint/2010/main" xmlns="" val="4140894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533400"/>
            <a:ext cx="4800600" cy="584775"/>
          </a:xfrm>
          <a:prstGeom prst="rect">
            <a:avLst/>
          </a:prstGeom>
          <a:noFill/>
        </p:spPr>
        <p:txBody>
          <a:bodyPr wrap="square" rtlCol="0">
            <a:spAutoFit/>
          </a:bodyPr>
          <a:lstStyle/>
          <a:p>
            <a:pPr algn="ctr"/>
            <a:r>
              <a:rPr lang="en-US" sz="3200" b="1" dirty="0" smtClean="0">
                <a:solidFill>
                  <a:schemeClr val="accent1"/>
                </a:solidFill>
              </a:rPr>
              <a:t>Rule 8008</a:t>
            </a:r>
            <a:endParaRPr lang="en-US" sz="3200" b="1" dirty="0">
              <a:solidFill>
                <a:schemeClr val="accent1"/>
              </a:solidFill>
            </a:endParaRPr>
          </a:p>
        </p:txBody>
      </p:sp>
      <p:sp>
        <p:nvSpPr>
          <p:cNvPr id="3" name="TextBox 2"/>
          <p:cNvSpPr txBox="1"/>
          <p:nvPr/>
        </p:nvSpPr>
        <p:spPr>
          <a:xfrm>
            <a:off x="685800" y="1285783"/>
            <a:ext cx="7467599" cy="523220"/>
          </a:xfrm>
          <a:prstGeom prst="rect">
            <a:avLst/>
          </a:prstGeom>
          <a:noFill/>
        </p:spPr>
        <p:txBody>
          <a:bodyPr wrap="square" rtlCol="0">
            <a:spAutoFit/>
          </a:bodyPr>
          <a:lstStyle/>
          <a:p>
            <a:pPr algn="ctr"/>
            <a:r>
              <a:rPr lang="en-US" sz="2800" dirty="0" smtClean="0">
                <a:solidFill>
                  <a:schemeClr val="accent2"/>
                </a:solidFill>
                <a:latin typeface="+mj-lt"/>
              </a:rPr>
              <a:t>Indicative Rulings </a:t>
            </a:r>
            <a:endParaRPr lang="en-US" sz="2800" dirty="0">
              <a:solidFill>
                <a:schemeClr val="accent2"/>
              </a:solidFill>
              <a:latin typeface="+mj-lt"/>
            </a:endParaRPr>
          </a:p>
        </p:txBody>
      </p:sp>
      <p:sp>
        <p:nvSpPr>
          <p:cNvPr id="4" name="TextBox 3"/>
          <p:cNvSpPr txBox="1"/>
          <p:nvPr/>
        </p:nvSpPr>
        <p:spPr>
          <a:xfrm>
            <a:off x="838200" y="3025170"/>
            <a:ext cx="7772400" cy="4154984"/>
          </a:xfrm>
          <a:prstGeom prst="rect">
            <a:avLst/>
          </a:prstGeom>
          <a:noFill/>
        </p:spPr>
        <p:txBody>
          <a:bodyPr wrap="square" rtlCol="0">
            <a:spAutoFit/>
          </a:bodyPr>
          <a:lstStyle/>
          <a:p>
            <a:pPr algn="ctr"/>
            <a:r>
              <a:rPr lang="en-US" sz="2400" b="1" dirty="0" smtClean="0">
                <a:solidFill>
                  <a:schemeClr val="accent2"/>
                </a:solidFill>
              </a:rPr>
              <a:t>New</a:t>
            </a:r>
            <a:r>
              <a:rPr lang="en-US" sz="2400" b="1" dirty="0" smtClean="0">
                <a:solidFill>
                  <a:schemeClr val="accent2"/>
                </a:solidFill>
                <a:sym typeface="Wingdings" panose="05000000000000000000" pitchFamily="2" charset="2"/>
              </a:rPr>
              <a:t></a:t>
            </a:r>
            <a:r>
              <a:rPr lang="en-US" sz="2400" b="1" dirty="0" smtClean="0">
                <a:sym typeface="Wingdings" panose="05000000000000000000" pitchFamily="2" charset="2"/>
              </a:rPr>
              <a:t> </a:t>
            </a:r>
            <a:r>
              <a:rPr lang="en-US" sz="2400" dirty="0" smtClean="0"/>
              <a:t> (a) Relief pending appeal: The Bankruptcy Court may consider a timely filed motion that it lacks authority to grant and determine it may: </a:t>
            </a:r>
          </a:p>
          <a:p>
            <a:pPr marL="457200" indent="-457200">
              <a:buAutoNum type="arabicParenBoth"/>
            </a:pPr>
            <a:r>
              <a:rPr lang="en-US" sz="2400" dirty="0" smtClean="0"/>
              <a:t>Defer consideration pending appeal;</a:t>
            </a:r>
          </a:p>
          <a:p>
            <a:pPr marL="457200" indent="-457200">
              <a:buAutoNum type="arabicParenBoth"/>
            </a:pPr>
            <a:r>
              <a:rPr lang="en-US" sz="2400" dirty="0" smtClean="0"/>
              <a:t>Deny the motion; or </a:t>
            </a:r>
          </a:p>
          <a:p>
            <a:pPr marL="457200" indent="-457200">
              <a:buAutoNum type="arabicParenBoth"/>
            </a:pPr>
            <a:r>
              <a:rPr lang="en-US" sz="2400" dirty="0" smtClean="0"/>
              <a:t>State that the court would grant motion if the issue was remanded for that purpose, or state that the motion raises a substantial issue.</a:t>
            </a:r>
          </a:p>
          <a:p>
            <a:pPr algn="ctr"/>
            <a:endParaRPr lang="en-US" sz="2400" dirty="0"/>
          </a:p>
          <a:p>
            <a:pPr algn="ctr"/>
            <a:r>
              <a:rPr lang="en-US" sz="2400" dirty="0" smtClean="0"/>
              <a:t> </a:t>
            </a:r>
            <a:endParaRPr lang="en-US" sz="2400" dirty="0"/>
          </a:p>
          <a:p>
            <a:endParaRPr lang="en-US" sz="2400" dirty="0"/>
          </a:p>
        </p:txBody>
      </p:sp>
      <p:sp>
        <p:nvSpPr>
          <p:cNvPr id="5" name="TextBox 4"/>
          <p:cNvSpPr txBox="1"/>
          <p:nvPr/>
        </p:nvSpPr>
        <p:spPr>
          <a:xfrm>
            <a:off x="1104899" y="2057400"/>
            <a:ext cx="6629400" cy="646331"/>
          </a:xfrm>
          <a:prstGeom prst="rect">
            <a:avLst/>
          </a:prstGeom>
          <a:noFill/>
        </p:spPr>
        <p:txBody>
          <a:bodyPr wrap="square" rtlCol="0">
            <a:spAutoFit/>
          </a:bodyPr>
          <a:lstStyle/>
          <a:p>
            <a:pPr algn="ctr"/>
            <a:r>
              <a:rPr lang="en-US" dirty="0" smtClean="0">
                <a:solidFill>
                  <a:schemeClr val="accent3"/>
                </a:solidFill>
              </a:rPr>
              <a:t>Previous Rule -- F.R.CivP.62.1,  F.R. AppP.12.1</a:t>
            </a:r>
            <a:endParaRPr lang="en-US" dirty="0" smtClean="0"/>
          </a:p>
          <a:p>
            <a:pPr algn="ctr"/>
            <a:r>
              <a:rPr lang="en-US" dirty="0" smtClean="0"/>
              <a:t>--Associated with 1</a:t>
            </a:r>
            <a:r>
              <a:rPr lang="en-US" baseline="30000" dirty="0" smtClean="0"/>
              <a:t>st</a:t>
            </a:r>
            <a:r>
              <a:rPr lang="en-US" dirty="0" smtClean="0"/>
              <a:t> . Cir. BAP L.R. 8008-1--</a:t>
            </a:r>
            <a:endParaRPr lang="en-US" dirty="0"/>
          </a:p>
        </p:txBody>
      </p:sp>
    </p:spTree>
    <p:extLst>
      <p:ext uri="{BB962C8B-B14F-4D97-AF65-F5344CB8AC3E}">
        <p14:creationId xmlns:p14="http://schemas.microsoft.com/office/powerpoint/2010/main" xmlns="" val="4170665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771" y="1600200"/>
            <a:ext cx="7086600" cy="4431983"/>
          </a:xfrm>
          <a:prstGeom prst="rect">
            <a:avLst/>
          </a:prstGeom>
          <a:noFill/>
        </p:spPr>
        <p:txBody>
          <a:bodyPr wrap="square" rtlCol="0">
            <a:spAutoFit/>
          </a:bodyPr>
          <a:lstStyle/>
          <a:p>
            <a:r>
              <a:rPr lang="en-US" sz="2400" dirty="0" smtClean="0"/>
              <a:t>(b) Notice to the court where the appeal is pending. </a:t>
            </a:r>
          </a:p>
          <a:p>
            <a:endParaRPr lang="en-US" sz="2400" dirty="0"/>
          </a:p>
          <a:p>
            <a:r>
              <a:rPr lang="en-US" sz="2400" dirty="0" smtClean="0"/>
              <a:t>If (a)(3) is true then the movant must notify the clerk of court for the appeal. </a:t>
            </a:r>
          </a:p>
          <a:p>
            <a:endParaRPr lang="en-US" sz="2400" dirty="0"/>
          </a:p>
          <a:p>
            <a:r>
              <a:rPr lang="en-US" sz="2400" dirty="0" smtClean="0"/>
              <a:t>(c) Remand after indicative ruling </a:t>
            </a:r>
          </a:p>
          <a:p>
            <a:endParaRPr lang="en-US" sz="2400" dirty="0">
              <a:solidFill>
                <a:schemeClr val="accent1"/>
              </a:solidFill>
            </a:endParaRPr>
          </a:p>
          <a:p>
            <a:pPr marL="285750" indent="-285750">
              <a:buFont typeface="Arial" panose="020B0604020202020204" pitchFamily="34" charset="0"/>
              <a:buChar char="•"/>
            </a:pPr>
            <a:r>
              <a:rPr lang="en-US" sz="2400" dirty="0" smtClean="0"/>
              <a:t>DC or BAP may remand but retains jurisdiction unless the appeal is expressly dismissed; </a:t>
            </a:r>
          </a:p>
          <a:p>
            <a:pPr marL="285750" indent="-285750">
              <a:buFont typeface="Arial" panose="020B0604020202020204" pitchFamily="34" charset="0"/>
              <a:buChar char="•"/>
            </a:pPr>
            <a:r>
              <a:rPr lang="en-US" sz="2400" dirty="0" smtClean="0"/>
              <a:t>Parties must notify appeals court clerk when BK court has decided the motion on the remand. </a:t>
            </a:r>
          </a:p>
          <a:p>
            <a:endParaRPr lang="en-US" dirty="0" smtClean="0"/>
          </a:p>
        </p:txBody>
      </p:sp>
      <p:sp>
        <p:nvSpPr>
          <p:cNvPr id="3" name="TextBox 2"/>
          <p:cNvSpPr txBox="1"/>
          <p:nvPr/>
        </p:nvSpPr>
        <p:spPr>
          <a:xfrm>
            <a:off x="1828800" y="533400"/>
            <a:ext cx="4800600" cy="584775"/>
          </a:xfrm>
          <a:prstGeom prst="rect">
            <a:avLst/>
          </a:prstGeom>
          <a:noFill/>
        </p:spPr>
        <p:txBody>
          <a:bodyPr wrap="square" rtlCol="0">
            <a:spAutoFit/>
          </a:bodyPr>
          <a:lstStyle/>
          <a:p>
            <a:pPr algn="ctr"/>
            <a:r>
              <a:rPr lang="en-US" sz="3200" b="1" dirty="0" smtClean="0">
                <a:solidFill>
                  <a:schemeClr val="accent1"/>
                </a:solidFill>
              </a:rPr>
              <a:t>Rule 8008 continued…</a:t>
            </a:r>
            <a:endParaRPr lang="en-US" sz="3200" b="1" dirty="0">
              <a:solidFill>
                <a:schemeClr val="accent1"/>
              </a:solidFill>
            </a:endParaRPr>
          </a:p>
        </p:txBody>
      </p:sp>
    </p:spTree>
    <p:extLst>
      <p:ext uri="{BB962C8B-B14F-4D97-AF65-F5344CB8AC3E}">
        <p14:creationId xmlns:p14="http://schemas.microsoft.com/office/powerpoint/2010/main" xmlns="" val="2536845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2660" y="1295400"/>
            <a:ext cx="7696940" cy="523220"/>
          </a:xfrm>
          <a:prstGeom prst="rect">
            <a:avLst/>
          </a:prstGeom>
          <a:noFill/>
        </p:spPr>
        <p:txBody>
          <a:bodyPr wrap="square" rtlCol="0">
            <a:spAutoFit/>
          </a:bodyPr>
          <a:lstStyle/>
          <a:p>
            <a:pPr algn="ctr"/>
            <a:r>
              <a:rPr lang="en-US" sz="2800" dirty="0" smtClean="0">
                <a:solidFill>
                  <a:schemeClr val="accent2"/>
                </a:solidFill>
              </a:rPr>
              <a:t>Record of Appeal; Sealed Documents </a:t>
            </a:r>
            <a:endParaRPr lang="en-US" sz="2800" dirty="0">
              <a:solidFill>
                <a:schemeClr val="accent2"/>
              </a:solidFill>
            </a:endParaRPr>
          </a:p>
        </p:txBody>
      </p:sp>
      <p:sp>
        <p:nvSpPr>
          <p:cNvPr id="3" name="TextBox 2"/>
          <p:cNvSpPr txBox="1"/>
          <p:nvPr/>
        </p:nvSpPr>
        <p:spPr>
          <a:xfrm>
            <a:off x="457200" y="2672668"/>
            <a:ext cx="8382000" cy="2677656"/>
          </a:xfrm>
          <a:prstGeom prst="rect">
            <a:avLst/>
          </a:prstGeom>
          <a:noFill/>
        </p:spPr>
        <p:txBody>
          <a:bodyPr wrap="square" rtlCol="0">
            <a:spAutoFit/>
          </a:bodyPr>
          <a:lstStyle/>
          <a:p>
            <a:pPr algn="ctr"/>
            <a:r>
              <a:rPr lang="en-US" sz="2400" dirty="0" smtClean="0">
                <a:solidFill>
                  <a:schemeClr val="accent2"/>
                </a:solidFill>
                <a:sym typeface="Wingdings" panose="05000000000000000000" pitchFamily="2" charset="2"/>
              </a:rPr>
              <a:t> </a:t>
            </a:r>
            <a:r>
              <a:rPr lang="en-US" sz="2400" dirty="0" smtClean="0"/>
              <a:t>Subsections (a) through ( e) and (g) reformatted and edited to identify new Rule number references and improve clarity. </a:t>
            </a:r>
          </a:p>
          <a:p>
            <a:pPr algn="ctr"/>
            <a:endParaRPr lang="en-US" sz="2400" dirty="0"/>
          </a:p>
          <a:p>
            <a:pPr algn="ctr"/>
            <a:r>
              <a:rPr lang="en-US" sz="2400" dirty="0" smtClean="0"/>
              <a:t> </a:t>
            </a:r>
            <a:r>
              <a:rPr lang="en-US" sz="2400" dirty="0" smtClean="0">
                <a:solidFill>
                  <a:schemeClr val="accent2"/>
                </a:solidFill>
              </a:rPr>
              <a:t>NEW</a:t>
            </a:r>
            <a:r>
              <a:rPr lang="en-US" sz="2400" dirty="0" smtClean="0">
                <a:solidFill>
                  <a:schemeClr val="accent2"/>
                </a:solidFill>
                <a:sym typeface="Wingdings" panose="05000000000000000000" pitchFamily="2" charset="2"/>
              </a:rPr>
              <a:t></a:t>
            </a:r>
            <a:r>
              <a:rPr lang="en-US" sz="2400" dirty="0" smtClean="0"/>
              <a:t>  Subsection (f) prescribes the treatment of sealed documents designated as part of the record on appeal. </a:t>
            </a:r>
            <a:endParaRPr lang="en-US" sz="2400" dirty="0"/>
          </a:p>
          <a:p>
            <a:pPr algn="ctr"/>
            <a:endParaRPr lang="en-US" sz="2400" dirty="0" smtClean="0">
              <a:solidFill>
                <a:schemeClr val="accent2"/>
              </a:solidFill>
              <a:sym typeface="Wingdings" panose="05000000000000000000" pitchFamily="2" charset="2"/>
            </a:endParaRPr>
          </a:p>
          <a:p>
            <a:pPr algn="ctr"/>
            <a:endParaRPr lang="en-US" sz="2400" dirty="0">
              <a:solidFill>
                <a:schemeClr val="accent2"/>
              </a:solidFill>
              <a:sym typeface="Wingdings" panose="05000000000000000000" pitchFamily="2" charset="2"/>
            </a:endParaRPr>
          </a:p>
        </p:txBody>
      </p:sp>
      <p:sp>
        <p:nvSpPr>
          <p:cNvPr id="4" name="TextBox 3"/>
          <p:cNvSpPr txBox="1"/>
          <p:nvPr/>
        </p:nvSpPr>
        <p:spPr>
          <a:xfrm>
            <a:off x="1828800" y="533399"/>
            <a:ext cx="4800600" cy="584775"/>
          </a:xfrm>
          <a:prstGeom prst="rect">
            <a:avLst/>
          </a:prstGeom>
          <a:noFill/>
        </p:spPr>
        <p:txBody>
          <a:bodyPr wrap="square" rtlCol="0">
            <a:spAutoFit/>
          </a:bodyPr>
          <a:lstStyle/>
          <a:p>
            <a:pPr algn="ctr"/>
            <a:r>
              <a:rPr lang="en-US" sz="3200" b="1" dirty="0" smtClean="0">
                <a:solidFill>
                  <a:schemeClr val="accent1"/>
                </a:solidFill>
              </a:rPr>
              <a:t>Rule 8009</a:t>
            </a:r>
            <a:endParaRPr lang="en-US" sz="3200" b="1" dirty="0">
              <a:solidFill>
                <a:schemeClr val="accent1"/>
              </a:solidFill>
            </a:endParaRPr>
          </a:p>
        </p:txBody>
      </p:sp>
      <p:sp>
        <p:nvSpPr>
          <p:cNvPr id="5" name="TextBox 4"/>
          <p:cNvSpPr txBox="1"/>
          <p:nvPr/>
        </p:nvSpPr>
        <p:spPr>
          <a:xfrm>
            <a:off x="497889" y="1905000"/>
            <a:ext cx="8153400" cy="800219"/>
          </a:xfrm>
          <a:prstGeom prst="rect">
            <a:avLst/>
          </a:prstGeom>
          <a:noFill/>
        </p:spPr>
        <p:txBody>
          <a:bodyPr wrap="square" rtlCol="0">
            <a:spAutoFit/>
          </a:bodyPr>
          <a:lstStyle/>
          <a:p>
            <a:pPr algn="ctr"/>
            <a:r>
              <a:rPr lang="en-US" sz="1600" dirty="0" smtClean="0">
                <a:solidFill>
                  <a:schemeClr val="accent3"/>
                </a:solidFill>
              </a:rPr>
              <a:t>Previous Rule 8006</a:t>
            </a:r>
            <a:endParaRPr lang="en-US" sz="1600" dirty="0" smtClean="0"/>
          </a:p>
          <a:p>
            <a:pPr algn="ctr"/>
            <a:r>
              <a:rPr lang="en-US" sz="1600" dirty="0" smtClean="0"/>
              <a:t>--Associated with 1</a:t>
            </a:r>
            <a:r>
              <a:rPr lang="en-US" sz="1600" baseline="30000" dirty="0" smtClean="0"/>
              <a:t>st</a:t>
            </a:r>
            <a:r>
              <a:rPr lang="en-US" sz="1600" dirty="0" smtClean="0"/>
              <a:t> Cir. BAP L.R. 8009-1--</a:t>
            </a:r>
          </a:p>
          <a:p>
            <a:pPr algn="ctr"/>
            <a:endParaRPr lang="en-US" sz="1400" dirty="0">
              <a:solidFill>
                <a:srgbClr val="FF0000"/>
              </a:solidFill>
            </a:endParaRPr>
          </a:p>
        </p:txBody>
      </p:sp>
      <p:sp>
        <p:nvSpPr>
          <p:cNvPr id="7" name="TextBox 6"/>
          <p:cNvSpPr txBox="1"/>
          <p:nvPr/>
        </p:nvSpPr>
        <p:spPr>
          <a:xfrm>
            <a:off x="762000" y="4943564"/>
            <a:ext cx="7772400" cy="2031325"/>
          </a:xfrm>
          <a:prstGeom prst="rect">
            <a:avLst/>
          </a:prstGeom>
          <a:noFill/>
        </p:spPr>
        <p:txBody>
          <a:bodyPr wrap="square" rtlCol="0">
            <a:spAutoFit/>
          </a:bodyPr>
          <a:lstStyle/>
          <a:p>
            <a:r>
              <a:rPr lang="en-US" b="1" i="1" dirty="0" smtClean="0">
                <a:solidFill>
                  <a:schemeClr val="accent4"/>
                </a:solidFill>
              </a:rPr>
              <a:t>NEW EVENTS</a:t>
            </a:r>
            <a:r>
              <a:rPr lang="en-US" dirty="0" smtClean="0">
                <a:solidFill>
                  <a:schemeClr val="accent4"/>
                </a:solidFill>
              </a:rPr>
              <a:t>:  </a:t>
            </a:r>
          </a:p>
          <a:p>
            <a:r>
              <a:rPr lang="en-US" dirty="0" smtClean="0">
                <a:solidFill>
                  <a:schemeClr val="accent4"/>
                </a:solidFill>
              </a:rPr>
              <a:t>1.)  Statement of Evidence in Lieu of Transcript </a:t>
            </a:r>
          </a:p>
          <a:p>
            <a:r>
              <a:rPr lang="en-US" dirty="0" smtClean="0">
                <a:solidFill>
                  <a:schemeClr val="accent4"/>
                </a:solidFill>
              </a:rPr>
              <a:t>2.)  Response to Statement of Evidence in Lieu of Transcript </a:t>
            </a:r>
          </a:p>
          <a:p>
            <a:r>
              <a:rPr lang="en-US" dirty="0" smtClean="0">
                <a:solidFill>
                  <a:schemeClr val="accent4"/>
                </a:solidFill>
              </a:rPr>
              <a:t>3.)  Transcript Ordered </a:t>
            </a:r>
          </a:p>
          <a:p>
            <a:r>
              <a:rPr lang="en-US" dirty="0" smtClean="0">
                <a:solidFill>
                  <a:schemeClr val="accent4"/>
                </a:solidFill>
              </a:rPr>
              <a:t>4.) Certification of no Transcript Ordered </a:t>
            </a:r>
          </a:p>
          <a:p>
            <a:r>
              <a:rPr lang="en-US" dirty="0" smtClean="0">
                <a:solidFill>
                  <a:schemeClr val="accent4"/>
                </a:solidFill>
              </a:rPr>
              <a:t>5.) Agreed Statement in Lieu of ROA </a:t>
            </a:r>
          </a:p>
          <a:p>
            <a:endParaRPr lang="en-US" dirty="0">
              <a:solidFill>
                <a:schemeClr val="accent4"/>
              </a:solidFill>
            </a:endParaRPr>
          </a:p>
        </p:txBody>
      </p:sp>
    </p:spTree>
    <p:extLst>
      <p:ext uri="{BB962C8B-B14F-4D97-AF65-F5344CB8AC3E}">
        <p14:creationId xmlns:p14="http://schemas.microsoft.com/office/powerpoint/2010/main" xmlns="" val="3339356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533400"/>
            <a:ext cx="4800600" cy="584775"/>
          </a:xfrm>
          <a:prstGeom prst="rect">
            <a:avLst/>
          </a:prstGeom>
          <a:noFill/>
        </p:spPr>
        <p:txBody>
          <a:bodyPr wrap="square" rtlCol="0">
            <a:spAutoFit/>
          </a:bodyPr>
          <a:lstStyle/>
          <a:p>
            <a:pPr algn="ctr"/>
            <a:r>
              <a:rPr lang="en-US" sz="3200" b="1" dirty="0" smtClean="0">
                <a:solidFill>
                  <a:schemeClr val="accent1"/>
                </a:solidFill>
              </a:rPr>
              <a:t>Rule 8010</a:t>
            </a:r>
            <a:endParaRPr lang="en-US" sz="3200" b="1" dirty="0">
              <a:solidFill>
                <a:schemeClr val="accent1"/>
              </a:solidFill>
            </a:endParaRPr>
          </a:p>
        </p:txBody>
      </p:sp>
      <p:sp>
        <p:nvSpPr>
          <p:cNvPr id="3" name="TextBox 2"/>
          <p:cNvSpPr txBox="1"/>
          <p:nvPr/>
        </p:nvSpPr>
        <p:spPr>
          <a:xfrm>
            <a:off x="381000" y="1285783"/>
            <a:ext cx="8305800" cy="523220"/>
          </a:xfrm>
          <a:prstGeom prst="rect">
            <a:avLst/>
          </a:prstGeom>
          <a:noFill/>
        </p:spPr>
        <p:txBody>
          <a:bodyPr wrap="square" rtlCol="0">
            <a:spAutoFit/>
          </a:bodyPr>
          <a:lstStyle/>
          <a:p>
            <a:pPr algn="ctr"/>
            <a:r>
              <a:rPr lang="en-US" sz="2800" dirty="0" smtClean="0">
                <a:solidFill>
                  <a:schemeClr val="accent2"/>
                </a:solidFill>
                <a:latin typeface="+mj-lt"/>
              </a:rPr>
              <a:t>Completing and Transmitting the Record</a:t>
            </a:r>
            <a:endParaRPr lang="en-US" sz="2800" dirty="0">
              <a:solidFill>
                <a:schemeClr val="accent2"/>
              </a:solidFill>
              <a:latin typeface="+mj-lt"/>
            </a:endParaRPr>
          </a:p>
        </p:txBody>
      </p:sp>
      <p:sp>
        <p:nvSpPr>
          <p:cNvPr id="4" name="TextBox 3"/>
          <p:cNvSpPr txBox="1"/>
          <p:nvPr/>
        </p:nvSpPr>
        <p:spPr>
          <a:xfrm>
            <a:off x="838200" y="3025170"/>
            <a:ext cx="7772400" cy="4154984"/>
          </a:xfrm>
          <a:prstGeom prst="rect">
            <a:avLst/>
          </a:prstGeom>
          <a:noFill/>
        </p:spPr>
        <p:txBody>
          <a:bodyPr wrap="square" rtlCol="0">
            <a:spAutoFit/>
          </a:bodyPr>
          <a:lstStyle/>
          <a:p>
            <a:r>
              <a:rPr lang="en-US" sz="2400" b="1" dirty="0" smtClean="0">
                <a:solidFill>
                  <a:schemeClr val="accent2"/>
                </a:solidFill>
              </a:rPr>
              <a:t>New</a:t>
            </a:r>
            <a:r>
              <a:rPr lang="en-US" sz="2400" b="1" dirty="0" smtClean="0">
                <a:solidFill>
                  <a:schemeClr val="accent2"/>
                </a:solidFill>
                <a:sym typeface="Wingdings" panose="05000000000000000000" pitchFamily="2" charset="2"/>
              </a:rPr>
              <a:t></a:t>
            </a:r>
            <a:r>
              <a:rPr lang="en-US" sz="2400" b="1" dirty="0" smtClean="0">
                <a:sym typeface="Wingdings" panose="05000000000000000000" pitchFamily="2" charset="2"/>
              </a:rPr>
              <a:t> </a:t>
            </a:r>
            <a:r>
              <a:rPr lang="en-US" sz="2400" dirty="0" smtClean="0"/>
              <a:t> </a:t>
            </a:r>
            <a:r>
              <a:rPr lang="en-US" sz="2400" dirty="0"/>
              <a:t>(a) If there was no reporter at the hearing, the transcriptionist is designated as the Reporter for the purpose of the rule</a:t>
            </a:r>
            <a:r>
              <a:rPr lang="en-US" sz="2400" dirty="0" smtClean="0"/>
              <a:t>.</a:t>
            </a:r>
          </a:p>
          <a:p>
            <a:endParaRPr lang="en-US" sz="2400" dirty="0"/>
          </a:p>
          <a:p>
            <a:r>
              <a:rPr lang="en-US" sz="2400" dirty="0" smtClean="0">
                <a:solidFill>
                  <a:schemeClr val="accent2"/>
                </a:solidFill>
              </a:rPr>
              <a:t>NEW</a:t>
            </a:r>
            <a:r>
              <a:rPr lang="en-US" sz="2400" dirty="0" smtClean="0">
                <a:solidFill>
                  <a:schemeClr val="accent2"/>
                </a:solidFill>
                <a:sym typeface="Wingdings" panose="05000000000000000000" pitchFamily="2" charset="2"/>
              </a:rPr>
              <a:t></a:t>
            </a:r>
            <a:r>
              <a:rPr lang="en-US" sz="2400" dirty="0" smtClean="0"/>
              <a:t>(a</a:t>
            </a:r>
            <a:r>
              <a:rPr lang="en-US" sz="2400" dirty="0"/>
              <a:t>)(2)(A) </a:t>
            </a:r>
            <a:r>
              <a:rPr lang="en-US" sz="2400" dirty="0" smtClean="0"/>
              <a:t>rule </a:t>
            </a:r>
            <a:r>
              <a:rPr lang="en-US" sz="2400" dirty="0"/>
              <a:t>makes clear that the receipt acknowledgment must be “filed” with the bankruptcy court</a:t>
            </a:r>
            <a:r>
              <a:rPr lang="en-US" sz="2400" dirty="0" smtClean="0"/>
              <a:t>.</a:t>
            </a:r>
          </a:p>
          <a:p>
            <a:endParaRPr lang="en-US" sz="2400" dirty="0"/>
          </a:p>
          <a:p>
            <a:r>
              <a:rPr lang="en-US" sz="2400" dirty="0"/>
              <a:t>(a)(2) (B) Reworded instruction: File the transcript with the bankruptcy court clerk, who then has the responsibility to notify the appropriate appeals clerk</a:t>
            </a:r>
            <a:r>
              <a:rPr lang="en-US" sz="2400" dirty="0" smtClean="0"/>
              <a:t>.</a:t>
            </a:r>
          </a:p>
          <a:p>
            <a:endParaRPr lang="en-US" sz="2400" dirty="0"/>
          </a:p>
        </p:txBody>
      </p:sp>
      <p:sp>
        <p:nvSpPr>
          <p:cNvPr id="5" name="TextBox 4"/>
          <p:cNvSpPr txBox="1"/>
          <p:nvPr/>
        </p:nvSpPr>
        <p:spPr>
          <a:xfrm>
            <a:off x="1104899" y="2057400"/>
            <a:ext cx="6629400" cy="646331"/>
          </a:xfrm>
          <a:prstGeom prst="rect">
            <a:avLst/>
          </a:prstGeom>
          <a:noFill/>
        </p:spPr>
        <p:txBody>
          <a:bodyPr wrap="square" rtlCol="0">
            <a:spAutoFit/>
          </a:bodyPr>
          <a:lstStyle/>
          <a:p>
            <a:pPr algn="ctr"/>
            <a:r>
              <a:rPr lang="en-US" dirty="0" smtClean="0">
                <a:solidFill>
                  <a:schemeClr val="accent3"/>
                </a:solidFill>
              </a:rPr>
              <a:t>Previous Rule 8007</a:t>
            </a:r>
            <a:endParaRPr lang="en-US" dirty="0" smtClean="0"/>
          </a:p>
          <a:p>
            <a:pPr algn="ctr"/>
            <a:r>
              <a:rPr lang="en-US" dirty="0" smtClean="0"/>
              <a:t>--Associated with 1</a:t>
            </a:r>
            <a:r>
              <a:rPr lang="en-US" baseline="30000" dirty="0" smtClean="0"/>
              <a:t>st</a:t>
            </a:r>
            <a:r>
              <a:rPr lang="en-US" dirty="0" smtClean="0"/>
              <a:t> . Cir. BAP L.R. 8010-1(a) and (b)--</a:t>
            </a:r>
            <a:endParaRPr lang="en-US" dirty="0"/>
          </a:p>
        </p:txBody>
      </p:sp>
    </p:spTree>
    <p:extLst>
      <p:ext uri="{BB962C8B-B14F-4D97-AF65-F5344CB8AC3E}">
        <p14:creationId xmlns:p14="http://schemas.microsoft.com/office/powerpoint/2010/main" xmlns="" val="586033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57200"/>
            <a:ext cx="7924800" cy="6370975"/>
          </a:xfrm>
          <a:prstGeom prst="rect">
            <a:avLst/>
          </a:prstGeom>
          <a:noFill/>
        </p:spPr>
        <p:txBody>
          <a:bodyPr wrap="square" rtlCol="0">
            <a:spAutoFit/>
          </a:bodyPr>
          <a:lstStyle/>
          <a:p>
            <a:r>
              <a:rPr lang="en-US" sz="2400" dirty="0"/>
              <a:t>(a)(2) (C) Reworded to instruct reporter to request extension of time from the bankruptcy court clerk ONLY. </a:t>
            </a:r>
            <a:endParaRPr lang="en-US" sz="2400" dirty="0" smtClean="0"/>
          </a:p>
          <a:p>
            <a:endParaRPr lang="en-US" sz="2400" dirty="0"/>
          </a:p>
          <a:p>
            <a:r>
              <a:rPr lang="en-US" sz="2400" dirty="0"/>
              <a:t>(a)(2) (D) Reworded to indicate that the bankruptcy court clerk is responsible for notifying the bankruptcy judge when a transcript is untimely.  (Removes ref to BAP clerk</a:t>
            </a:r>
            <a:r>
              <a:rPr lang="en-US" sz="2400" dirty="0" smtClean="0"/>
              <a:t>).</a:t>
            </a:r>
          </a:p>
          <a:p>
            <a:endParaRPr lang="en-US" sz="2400" dirty="0"/>
          </a:p>
          <a:p>
            <a:r>
              <a:rPr lang="en-US" sz="2400" dirty="0"/>
              <a:t>(b) Clerk’s Duties (OLD 8007(b</a:t>
            </a:r>
            <a:r>
              <a:rPr lang="en-US" sz="2400" dirty="0" smtClean="0"/>
              <a:t>))</a:t>
            </a:r>
          </a:p>
          <a:p>
            <a:endParaRPr lang="en-US" sz="2400" dirty="0"/>
          </a:p>
          <a:p>
            <a:r>
              <a:rPr lang="en-US" sz="2400" dirty="0"/>
              <a:t>(1) Transmitting the Record-In General:  Instructs Bk Clerk to transmit the record OR a notice that the record is available electronically.</a:t>
            </a:r>
          </a:p>
          <a:p>
            <a:pPr marL="342900" lvl="0" indent="-342900">
              <a:buFont typeface="Arial" panose="020B0604020202020204" pitchFamily="34" charset="0"/>
              <a:buChar char="•"/>
            </a:pPr>
            <a:r>
              <a:rPr lang="en-US" sz="2400" dirty="0"/>
              <a:t>May be </a:t>
            </a:r>
            <a:r>
              <a:rPr lang="en-US" sz="2400" dirty="0" smtClean="0"/>
              <a:t>sent </a:t>
            </a:r>
            <a:r>
              <a:rPr lang="en-US" sz="2400" dirty="0"/>
              <a:t>electronically</a:t>
            </a:r>
            <a:r>
              <a:rPr lang="en-US" sz="2400" dirty="0" smtClean="0"/>
              <a:t>.</a:t>
            </a:r>
          </a:p>
          <a:p>
            <a:pPr lvl="0"/>
            <a:endParaRPr lang="en-US" sz="2400" dirty="0"/>
          </a:p>
          <a:p>
            <a:r>
              <a:rPr lang="en-US" sz="2400" dirty="0" smtClean="0">
                <a:solidFill>
                  <a:schemeClr val="accent2"/>
                </a:solidFill>
              </a:rPr>
              <a:t>NEW </a:t>
            </a:r>
            <a:r>
              <a:rPr lang="en-US" sz="2400" dirty="0" smtClean="0">
                <a:solidFill>
                  <a:schemeClr val="accent2"/>
                </a:solidFill>
                <a:sym typeface="Wingdings" panose="05000000000000000000" pitchFamily="2" charset="2"/>
              </a:rPr>
              <a:t> </a:t>
            </a:r>
            <a:r>
              <a:rPr lang="en-US" sz="2400" dirty="0" smtClean="0"/>
              <a:t>(b</a:t>
            </a:r>
            <a:r>
              <a:rPr lang="en-US" sz="2400" dirty="0"/>
              <a:t>)(2) Multiple Appeals: </a:t>
            </a:r>
            <a:r>
              <a:rPr lang="en-US" sz="2400" dirty="0" smtClean="0"/>
              <a:t>If </a:t>
            </a:r>
            <a:r>
              <a:rPr lang="en-US" sz="2400" dirty="0"/>
              <a:t>there are multiple appeals from a decision the Bk clerk must transmit a single record</a:t>
            </a:r>
            <a:r>
              <a:rPr lang="en-US" sz="2400" dirty="0" smtClean="0"/>
              <a:t>.</a:t>
            </a:r>
          </a:p>
          <a:p>
            <a:endParaRPr lang="en-US" sz="2400" dirty="0"/>
          </a:p>
        </p:txBody>
      </p:sp>
    </p:spTree>
    <p:extLst>
      <p:ext uri="{BB962C8B-B14F-4D97-AF65-F5344CB8AC3E}">
        <p14:creationId xmlns:p14="http://schemas.microsoft.com/office/powerpoint/2010/main" xmlns="" val="18437591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62000"/>
            <a:ext cx="8077200" cy="6001643"/>
          </a:xfrm>
          <a:prstGeom prst="rect">
            <a:avLst/>
          </a:prstGeom>
          <a:noFill/>
        </p:spPr>
        <p:txBody>
          <a:bodyPr wrap="square" rtlCol="0">
            <a:spAutoFit/>
          </a:bodyPr>
          <a:lstStyle/>
          <a:p>
            <a:r>
              <a:rPr lang="en-US" sz="2400" dirty="0"/>
              <a:t>(b)(3) Receiving the Record; </a:t>
            </a:r>
            <a:r>
              <a:rPr lang="en-US" sz="2400" dirty="0" smtClean="0"/>
              <a:t>AND</a:t>
            </a:r>
          </a:p>
          <a:p>
            <a:endParaRPr lang="en-US" sz="2400" dirty="0"/>
          </a:p>
          <a:p>
            <a:r>
              <a:rPr lang="en-US" sz="2400" dirty="0"/>
              <a:t>(b)(4) If Paper Copies are Ordered:  Conform substantially to the last few sentences of OLD 8007(b) in simpler language</a:t>
            </a:r>
            <a:r>
              <a:rPr lang="en-US" sz="2400" dirty="0" smtClean="0"/>
              <a:t>.</a:t>
            </a:r>
          </a:p>
          <a:p>
            <a:endParaRPr lang="en-US" sz="2400" dirty="0"/>
          </a:p>
          <a:p>
            <a:r>
              <a:rPr lang="en-US" sz="2400" dirty="0" smtClean="0">
                <a:solidFill>
                  <a:schemeClr val="accent2"/>
                </a:solidFill>
              </a:rPr>
              <a:t>NEW</a:t>
            </a:r>
            <a:r>
              <a:rPr lang="en-US" sz="2400" dirty="0" smtClean="0">
                <a:solidFill>
                  <a:schemeClr val="accent2"/>
                </a:solidFill>
                <a:sym typeface="Wingdings" panose="05000000000000000000" pitchFamily="2" charset="2"/>
              </a:rPr>
              <a:t> </a:t>
            </a:r>
            <a:r>
              <a:rPr lang="en-US" sz="2400" dirty="0" smtClean="0"/>
              <a:t>(b)(5) When leave to Appeal is Requested: If a motion for leave to appeal has been filed, the BK clerk prepares and transmits the record only after the motion is granted. </a:t>
            </a:r>
          </a:p>
          <a:p>
            <a:endParaRPr lang="en-US" sz="2400" dirty="0"/>
          </a:p>
          <a:p>
            <a:r>
              <a:rPr lang="en-US" sz="2400" dirty="0"/>
              <a:t>(c) Record for a preliminary motion in the district court, bap, or court of appeals. (OLD 8007(c))</a:t>
            </a:r>
          </a:p>
          <a:p>
            <a:endParaRPr lang="en-US" sz="2400" dirty="0" smtClean="0"/>
          </a:p>
          <a:p>
            <a:r>
              <a:rPr lang="en-US" sz="2400" dirty="0" smtClean="0"/>
              <a:t>Substantially </a:t>
            </a:r>
            <a:r>
              <a:rPr lang="en-US" sz="2400" dirty="0"/>
              <a:t>similar, reformatted, and edited for clarity and to identify new Rule number references.</a:t>
            </a:r>
            <a:endParaRPr lang="en-US" sz="2400" dirty="0" smtClean="0"/>
          </a:p>
          <a:p>
            <a:endParaRPr lang="en-US" sz="2400" dirty="0"/>
          </a:p>
          <a:p>
            <a:pPr algn="ctr"/>
            <a:r>
              <a:rPr lang="en-US" sz="2400" dirty="0"/>
              <a:t> </a:t>
            </a:r>
            <a:endParaRPr lang="en-US" dirty="0"/>
          </a:p>
        </p:txBody>
      </p:sp>
    </p:spTree>
    <p:extLst>
      <p:ext uri="{BB962C8B-B14F-4D97-AF65-F5344CB8AC3E}">
        <p14:creationId xmlns:p14="http://schemas.microsoft.com/office/powerpoint/2010/main" xmlns="" val="1697448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533400"/>
            <a:ext cx="4800600" cy="584775"/>
          </a:xfrm>
          <a:prstGeom prst="rect">
            <a:avLst/>
          </a:prstGeom>
          <a:noFill/>
        </p:spPr>
        <p:txBody>
          <a:bodyPr wrap="square" rtlCol="0">
            <a:spAutoFit/>
          </a:bodyPr>
          <a:lstStyle/>
          <a:p>
            <a:pPr algn="ctr"/>
            <a:r>
              <a:rPr lang="en-US" sz="3200" b="1" dirty="0" smtClean="0">
                <a:solidFill>
                  <a:schemeClr val="accent1"/>
                </a:solidFill>
              </a:rPr>
              <a:t>Rule 8011</a:t>
            </a:r>
            <a:endParaRPr lang="en-US" sz="3200" b="1" dirty="0">
              <a:solidFill>
                <a:schemeClr val="accent1"/>
              </a:solidFill>
            </a:endParaRPr>
          </a:p>
        </p:txBody>
      </p:sp>
      <p:sp>
        <p:nvSpPr>
          <p:cNvPr id="3" name="TextBox 2"/>
          <p:cNvSpPr txBox="1"/>
          <p:nvPr/>
        </p:nvSpPr>
        <p:spPr>
          <a:xfrm>
            <a:off x="381000" y="1285783"/>
            <a:ext cx="8305800" cy="523220"/>
          </a:xfrm>
          <a:prstGeom prst="rect">
            <a:avLst/>
          </a:prstGeom>
          <a:noFill/>
        </p:spPr>
        <p:txBody>
          <a:bodyPr wrap="square" rtlCol="0">
            <a:spAutoFit/>
          </a:bodyPr>
          <a:lstStyle/>
          <a:p>
            <a:pPr algn="ctr"/>
            <a:r>
              <a:rPr lang="en-US" sz="2800" dirty="0" smtClean="0">
                <a:solidFill>
                  <a:schemeClr val="accent2"/>
                </a:solidFill>
                <a:latin typeface="+mj-lt"/>
              </a:rPr>
              <a:t>Filing and Service Signature </a:t>
            </a:r>
            <a:endParaRPr lang="en-US" sz="2800" dirty="0">
              <a:solidFill>
                <a:schemeClr val="accent2"/>
              </a:solidFill>
              <a:latin typeface="+mj-lt"/>
            </a:endParaRPr>
          </a:p>
        </p:txBody>
      </p:sp>
      <p:sp>
        <p:nvSpPr>
          <p:cNvPr id="4" name="TextBox 3"/>
          <p:cNvSpPr txBox="1"/>
          <p:nvPr/>
        </p:nvSpPr>
        <p:spPr>
          <a:xfrm>
            <a:off x="838200" y="2703731"/>
            <a:ext cx="7772400" cy="3785652"/>
          </a:xfrm>
          <a:prstGeom prst="rect">
            <a:avLst/>
          </a:prstGeom>
          <a:noFill/>
        </p:spPr>
        <p:txBody>
          <a:bodyPr wrap="square" rtlCol="0">
            <a:spAutoFit/>
          </a:bodyPr>
          <a:lstStyle/>
          <a:p>
            <a:pPr marL="457200" indent="-457200">
              <a:buAutoNum type="alphaLcParenR"/>
            </a:pPr>
            <a:r>
              <a:rPr lang="en-US" sz="2400" dirty="0" smtClean="0"/>
              <a:t>Filing.</a:t>
            </a:r>
          </a:p>
          <a:p>
            <a:endParaRPr lang="en-US" sz="2400" dirty="0"/>
          </a:p>
          <a:p>
            <a:r>
              <a:rPr lang="en-US" sz="2400" dirty="0" smtClean="0">
                <a:solidFill>
                  <a:schemeClr val="accent2"/>
                </a:solidFill>
              </a:rPr>
              <a:t>NEW</a:t>
            </a:r>
            <a:r>
              <a:rPr lang="en-US" sz="2400" dirty="0" smtClean="0">
                <a:solidFill>
                  <a:schemeClr val="accent2"/>
                </a:solidFill>
                <a:sym typeface="Wingdings" panose="05000000000000000000" pitchFamily="2" charset="2"/>
              </a:rPr>
              <a:t> </a:t>
            </a:r>
            <a:r>
              <a:rPr lang="en-US" sz="2400" dirty="0" smtClean="0"/>
              <a:t>(1)  </a:t>
            </a:r>
            <a:r>
              <a:rPr lang="en-US" sz="2400" dirty="0"/>
              <a:t>With the Clerk- expressly directs that documents be filed with the appropriate appeals clerk</a:t>
            </a:r>
            <a:r>
              <a:rPr lang="en-US" sz="2400" dirty="0" smtClean="0"/>
              <a:t>.</a:t>
            </a:r>
          </a:p>
          <a:p>
            <a:endParaRPr lang="en-US" sz="2400" dirty="0"/>
          </a:p>
          <a:p>
            <a:r>
              <a:rPr lang="en-US" sz="2400" dirty="0"/>
              <a:t>(2) Method and </a:t>
            </a:r>
            <a:r>
              <a:rPr lang="en-US" sz="2400" dirty="0" smtClean="0"/>
              <a:t>Timeliness:</a:t>
            </a:r>
            <a:endParaRPr lang="en-US" sz="2400" dirty="0"/>
          </a:p>
          <a:p>
            <a:pPr marL="457200" indent="-457200">
              <a:buAutoNum type="alphaUcParenBoth"/>
            </a:pPr>
            <a:r>
              <a:rPr lang="en-US" sz="2400" dirty="0" smtClean="0"/>
              <a:t>&amp; </a:t>
            </a:r>
            <a:r>
              <a:rPr lang="en-US" sz="2400" dirty="0"/>
              <a:t>(B) Are substantially similar to the first full sentence of OLD 8008(a), reformatted and edited for clarity and to identify new Rule number references</a:t>
            </a:r>
            <a:r>
              <a:rPr lang="en-US" sz="2400" dirty="0" smtClean="0"/>
              <a:t>.</a:t>
            </a:r>
          </a:p>
          <a:p>
            <a:endParaRPr lang="en-US" sz="2400" dirty="0"/>
          </a:p>
        </p:txBody>
      </p:sp>
      <p:sp>
        <p:nvSpPr>
          <p:cNvPr id="5" name="TextBox 4"/>
          <p:cNvSpPr txBox="1"/>
          <p:nvPr/>
        </p:nvSpPr>
        <p:spPr>
          <a:xfrm>
            <a:off x="1104899" y="2057400"/>
            <a:ext cx="6629400" cy="646331"/>
          </a:xfrm>
          <a:prstGeom prst="rect">
            <a:avLst/>
          </a:prstGeom>
          <a:noFill/>
        </p:spPr>
        <p:txBody>
          <a:bodyPr wrap="square" rtlCol="0">
            <a:spAutoFit/>
          </a:bodyPr>
          <a:lstStyle/>
          <a:p>
            <a:pPr algn="ctr"/>
            <a:r>
              <a:rPr lang="en-US" dirty="0" smtClean="0">
                <a:solidFill>
                  <a:schemeClr val="accent3"/>
                </a:solidFill>
              </a:rPr>
              <a:t>Previous Rule 8008</a:t>
            </a:r>
            <a:endParaRPr lang="en-US" dirty="0" smtClean="0"/>
          </a:p>
          <a:p>
            <a:pPr algn="ctr"/>
            <a:r>
              <a:rPr lang="en-US" dirty="0" smtClean="0"/>
              <a:t>--Associated with 1</a:t>
            </a:r>
            <a:r>
              <a:rPr lang="en-US" baseline="30000" dirty="0" smtClean="0"/>
              <a:t>st</a:t>
            </a:r>
            <a:r>
              <a:rPr lang="en-US" dirty="0" smtClean="0"/>
              <a:t> . Cir. BAP L.R. 8008-1--</a:t>
            </a:r>
            <a:endParaRPr lang="en-US" dirty="0"/>
          </a:p>
        </p:txBody>
      </p:sp>
    </p:spTree>
    <p:extLst>
      <p:ext uri="{BB962C8B-B14F-4D97-AF65-F5344CB8AC3E}">
        <p14:creationId xmlns:p14="http://schemas.microsoft.com/office/powerpoint/2010/main" xmlns="" val="8254906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09600"/>
            <a:ext cx="7696200" cy="6278642"/>
          </a:xfrm>
          <a:prstGeom prst="rect">
            <a:avLst/>
          </a:prstGeom>
          <a:noFill/>
        </p:spPr>
        <p:txBody>
          <a:bodyPr wrap="square" rtlCol="0">
            <a:spAutoFit/>
          </a:bodyPr>
          <a:lstStyle/>
          <a:p>
            <a:r>
              <a:rPr lang="en-US" sz="2400" dirty="0" smtClean="0">
                <a:solidFill>
                  <a:schemeClr val="accent2"/>
                </a:solidFill>
              </a:rPr>
              <a:t>NEW</a:t>
            </a:r>
            <a:r>
              <a:rPr lang="en-US" sz="2400" dirty="0" smtClean="0">
                <a:solidFill>
                  <a:schemeClr val="accent2"/>
                </a:solidFill>
                <a:sym typeface="Wingdings" panose="05000000000000000000" pitchFamily="2" charset="2"/>
              </a:rPr>
              <a:t></a:t>
            </a:r>
            <a:r>
              <a:rPr lang="en-US" sz="2400" dirty="0" smtClean="0"/>
              <a:t> (C</a:t>
            </a:r>
            <a:r>
              <a:rPr lang="en-US" sz="2400" dirty="0"/>
              <a:t>) Inmate Filing </a:t>
            </a:r>
            <a:r>
              <a:rPr lang="en-US" sz="2400" dirty="0" smtClean="0"/>
              <a:t>: </a:t>
            </a:r>
            <a:r>
              <a:rPr lang="en-US" sz="2400" dirty="0"/>
              <a:t>Same requirements as 8002(c</a:t>
            </a:r>
            <a:r>
              <a:rPr lang="en-US" sz="2400" dirty="0" smtClean="0"/>
              <a:t>).</a:t>
            </a:r>
          </a:p>
          <a:p>
            <a:endParaRPr lang="en-US" sz="2400" dirty="0"/>
          </a:p>
          <a:p>
            <a:r>
              <a:rPr lang="en-US" sz="2400" dirty="0"/>
              <a:t>(D) Copies </a:t>
            </a:r>
            <a:r>
              <a:rPr lang="en-US" sz="2400" dirty="0">
                <a:solidFill>
                  <a:schemeClr val="accent6"/>
                </a:solidFill>
              </a:rPr>
              <a:t>(CHANGED)  </a:t>
            </a:r>
            <a:r>
              <a:rPr lang="en-US" sz="2400" dirty="0"/>
              <a:t>(last half of OLD 8008(a): Copies not required unless specifically required in a particular proceeding or by local rule</a:t>
            </a:r>
            <a:r>
              <a:rPr lang="en-US" sz="2400" dirty="0" smtClean="0"/>
              <a:t>.</a:t>
            </a:r>
          </a:p>
          <a:p>
            <a:endParaRPr lang="en-US" sz="2400" dirty="0"/>
          </a:p>
          <a:p>
            <a:r>
              <a:rPr lang="en-US" sz="2400" dirty="0" smtClean="0">
                <a:solidFill>
                  <a:schemeClr val="accent2"/>
                </a:solidFill>
              </a:rPr>
              <a:t>NEW</a:t>
            </a:r>
            <a:r>
              <a:rPr lang="en-US" sz="2400" dirty="0" smtClean="0">
                <a:solidFill>
                  <a:schemeClr val="accent2"/>
                </a:solidFill>
                <a:sym typeface="Wingdings" panose="05000000000000000000" pitchFamily="2" charset="2"/>
              </a:rPr>
              <a:t> </a:t>
            </a:r>
            <a:r>
              <a:rPr lang="en-US" sz="2400" dirty="0" smtClean="0"/>
              <a:t>(3</a:t>
            </a:r>
            <a:r>
              <a:rPr lang="en-US" sz="2400" dirty="0"/>
              <a:t>) Clerk’s Refusal of Documents </a:t>
            </a:r>
            <a:r>
              <a:rPr lang="en-US" sz="2400" dirty="0" smtClean="0"/>
              <a:t>: </a:t>
            </a:r>
            <a:r>
              <a:rPr lang="en-US" sz="2400" dirty="0"/>
              <a:t>Expressly forbids the clerk from refusing any document for filing solely because it is not in proper form</a:t>
            </a:r>
            <a:r>
              <a:rPr lang="en-US" sz="2400" dirty="0" smtClean="0"/>
              <a:t>.</a:t>
            </a:r>
          </a:p>
          <a:p>
            <a:endParaRPr lang="en-US" sz="2400" dirty="0"/>
          </a:p>
          <a:p>
            <a:r>
              <a:rPr lang="en-US" sz="2400" dirty="0"/>
              <a:t>(b) Service of all documents required: Conforms to OLD 8008(b</a:t>
            </a:r>
            <a:r>
              <a:rPr lang="en-US" sz="2400" dirty="0" smtClean="0"/>
              <a:t>)</a:t>
            </a:r>
          </a:p>
          <a:p>
            <a:endParaRPr lang="en-US" sz="2400" dirty="0"/>
          </a:p>
          <a:p>
            <a:r>
              <a:rPr lang="en-US" sz="2400" dirty="0"/>
              <a:t>(c) Manner of service (updated to require electronic service) OLD 8008(c</a:t>
            </a:r>
            <a:r>
              <a:rPr lang="en-US" sz="2400" dirty="0" smtClean="0"/>
              <a:t>).</a:t>
            </a:r>
          </a:p>
          <a:p>
            <a:endParaRPr lang="en-US" sz="2400" dirty="0" smtClean="0"/>
          </a:p>
          <a:p>
            <a:endParaRPr lang="en-US" dirty="0"/>
          </a:p>
        </p:txBody>
      </p:sp>
    </p:spTree>
    <p:extLst>
      <p:ext uri="{BB962C8B-B14F-4D97-AF65-F5344CB8AC3E}">
        <p14:creationId xmlns:p14="http://schemas.microsoft.com/office/powerpoint/2010/main" xmlns="" val="29823264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533400"/>
            <a:ext cx="7924800" cy="5447645"/>
          </a:xfrm>
          <a:prstGeom prst="rect">
            <a:avLst/>
          </a:prstGeom>
          <a:noFill/>
        </p:spPr>
        <p:txBody>
          <a:bodyPr wrap="square" rtlCol="0">
            <a:spAutoFit/>
          </a:bodyPr>
          <a:lstStyle/>
          <a:p>
            <a:pPr marL="342900" indent="-342900">
              <a:buAutoNum type="arabicParenBoth"/>
            </a:pPr>
            <a:r>
              <a:rPr lang="en-US" sz="2400" dirty="0"/>
              <a:t>Methods:  Service must be made electronically except on or by non-registered CM/ECF users, or if local rules permit.  Service on unrepresented parties may be made by:</a:t>
            </a:r>
          </a:p>
          <a:p>
            <a:endParaRPr lang="en-US" sz="2400" dirty="0"/>
          </a:p>
          <a:p>
            <a:r>
              <a:rPr lang="en-US" sz="2400" dirty="0"/>
              <a:t>(A) personal delivery;</a:t>
            </a:r>
          </a:p>
          <a:p>
            <a:r>
              <a:rPr lang="en-US" sz="2400" dirty="0"/>
              <a:t>(B) mail;</a:t>
            </a:r>
          </a:p>
          <a:p>
            <a:r>
              <a:rPr lang="en-US" sz="2400" dirty="0">
                <a:solidFill>
                  <a:schemeClr val="accent2"/>
                </a:solidFill>
              </a:rPr>
              <a:t>NEW</a:t>
            </a:r>
            <a:r>
              <a:rPr lang="en-US" sz="2400" dirty="0">
                <a:solidFill>
                  <a:schemeClr val="accent2"/>
                </a:solidFill>
                <a:sym typeface="Wingdings" panose="05000000000000000000" pitchFamily="2" charset="2"/>
              </a:rPr>
              <a:t> </a:t>
            </a:r>
            <a:r>
              <a:rPr lang="en-US" sz="2400" dirty="0"/>
              <a:t>(C) Third party commercial carrier for delivery within 3 days</a:t>
            </a:r>
            <a:r>
              <a:rPr lang="en-US" sz="2400" dirty="0" smtClean="0"/>
              <a:t>.</a:t>
            </a:r>
          </a:p>
          <a:p>
            <a:endParaRPr lang="en-US" dirty="0"/>
          </a:p>
          <a:p>
            <a:r>
              <a:rPr lang="en-US" sz="2400" dirty="0"/>
              <a:t>(2) When Service is Complete </a:t>
            </a:r>
            <a:r>
              <a:rPr lang="en-US" sz="2400" dirty="0">
                <a:solidFill>
                  <a:schemeClr val="accent6"/>
                </a:solidFill>
              </a:rPr>
              <a:t>(EXPANDED): </a:t>
            </a:r>
            <a:r>
              <a:rPr lang="en-US" sz="2400" dirty="0"/>
              <a:t>On electronic transmission, unless there is notice that transmission was unsuccessful.  Service by mail is complete on mailing, and on delivery to a commercial carrier.</a:t>
            </a:r>
          </a:p>
          <a:p>
            <a:endParaRPr lang="en-US" sz="2400" dirty="0"/>
          </a:p>
          <a:p>
            <a:endParaRPr lang="en-US" dirty="0"/>
          </a:p>
        </p:txBody>
      </p:sp>
    </p:spTree>
    <p:extLst>
      <p:ext uri="{BB962C8B-B14F-4D97-AF65-F5344CB8AC3E}">
        <p14:creationId xmlns:p14="http://schemas.microsoft.com/office/powerpoint/2010/main" xmlns="" val="3503960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533400"/>
            <a:ext cx="6019800" cy="646331"/>
          </a:xfrm>
          <a:prstGeom prst="rect">
            <a:avLst/>
          </a:prstGeom>
          <a:noFill/>
        </p:spPr>
        <p:txBody>
          <a:bodyPr wrap="square" rtlCol="0">
            <a:spAutoFit/>
          </a:bodyPr>
          <a:lstStyle/>
          <a:p>
            <a:pPr algn="ctr"/>
            <a:r>
              <a:rPr lang="en-US" sz="3600" dirty="0" smtClean="0">
                <a:solidFill>
                  <a:schemeClr val="accent2">
                    <a:lumMod val="75000"/>
                  </a:schemeClr>
                </a:solidFill>
                <a:latin typeface="Consolas" panose="020B0609020204030204" pitchFamily="49" charset="0"/>
                <a:cs typeface="Consolas" panose="020B0609020204030204" pitchFamily="49" charset="0"/>
              </a:rPr>
              <a:t>Bankruptcy Form Updates</a:t>
            </a:r>
            <a:endParaRPr lang="en-US" sz="3600" dirty="0">
              <a:solidFill>
                <a:schemeClr val="accent2">
                  <a:lumMod val="75000"/>
                </a:schemeClr>
              </a:solidFill>
              <a:latin typeface="Consolas" panose="020B0609020204030204" pitchFamily="49" charset="0"/>
              <a:cs typeface="Consolas" panose="020B0609020204030204" pitchFamily="49" charset="0"/>
            </a:endParaRPr>
          </a:p>
        </p:txBody>
      </p:sp>
      <p:sp>
        <p:nvSpPr>
          <p:cNvPr id="4" name="TextBox 3"/>
          <p:cNvSpPr txBox="1"/>
          <p:nvPr/>
        </p:nvSpPr>
        <p:spPr>
          <a:xfrm>
            <a:off x="1371600" y="1302376"/>
            <a:ext cx="5791200" cy="307777"/>
          </a:xfrm>
          <a:prstGeom prst="rect">
            <a:avLst/>
          </a:prstGeom>
          <a:noFill/>
        </p:spPr>
        <p:txBody>
          <a:bodyPr wrap="square" rtlCol="0">
            <a:spAutoFit/>
          </a:bodyPr>
          <a:lstStyle/>
          <a:p>
            <a:pPr algn="ctr"/>
            <a:r>
              <a:rPr lang="en-US" sz="1400" dirty="0">
                <a:solidFill>
                  <a:schemeClr val="accent4"/>
                </a:solidFill>
                <a:latin typeface="Bookman Old Style" panose="02050604050505020204" pitchFamily="18" charset="0"/>
                <a:cs typeface="Consolas" panose="020B0609020204030204" pitchFamily="49" charset="0"/>
              </a:rPr>
              <a:t>B </a:t>
            </a:r>
            <a:r>
              <a:rPr lang="en-US" sz="1400" dirty="0" smtClean="0">
                <a:solidFill>
                  <a:schemeClr val="accent4"/>
                </a:solidFill>
                <a:latin typeface="Bookman Old Style" panose="02050604050505020204" pitchFamily="18" charset="0"/>
                <a:cs typeface="Consolas" panose="020B0609020204030204" pitchFamily="49" charset="0"/>
              </a:rPr>
              <a:t>3B- Application to have the Chapter 7 Filing Fee Waived </a:t>
            </a:r>
            <a:endParaRPr lang="en-US" sz="1400" dirty="0">
              <a:solidFill>
                <a:schemeClr val="accent4"/>
              </a:solidFill>
              <a:latin typeface="Bookman Old Style" panose="02050604050505020204" pitchFamily="18" charset="0"/>
              <a:cs typeface="Consolas" panose="020B0609020204030204" pitchFamily="49" charset="0"/>
            </a:endParaRPr>
          </a:p>
        </p:txBody>
      </p:sp>
      <p:pic>
        <p:nvPicPr>
          <p:cNvPr id="1026" name="Picture 2" descr="C:\Users\dfortes\Desktop\images for project\form 3a.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64154" y="2352075"/>
            <a:ext cx="3387091" cy="436146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151467" y="1752600"/>
            <a:ext cx="6324600" cy="461665"/>
          </a:xfrm>
          <a:prstGeom prst="rect">
            <a:avLst/>
          </a:prstGeom>
          <a:noFill/>
        </p:spPr>
        <p:txBody>
          <a:bodyPr wrap="square" rtlCol="0">
            <a:spAutoFit/>
          </a:bodyPr>
          <a:lstStyle/>
          <a:p>
            <a:pPr algn="ctr"/>
            <a:r>
              <a:rPr lang="en-US" sz="1200" dirty="0" smtClean="0">
                <a:latin typeface="Bookman Old Style" panose="02050604050505020204" pitchFamily="18" charset="0"/>
              </a:rPr>
              <a:t>**The filing fee amount is no longer preprinted in the blank order.  If the request is denied, the court will prepare the order with the correct fee.** </a:t>
            </a:r>
            <a:endParaRPr lang="en-US" sz="1200" dirty="0">
              <a:latin typeface="Bookman Old Style" panose="02050604050505020204" pitchFamily="18" charset="0"/>
            </a:endParaRPr>
          </a:p>
        </p:txBody>
      </p:sp>
    </p:spTree>
    <p:extLst>
      <p:ext uri="{BB962C8B-B14F-4D97-AF65-F5344CB8AC3E}">
        <p14:creationId xmlns:p14="http://schemas.microsoft.com/office/powerpoint/2010/main" xmlns="" val="17771562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8120" y="685800"/>
            <a:ext cx="8001000" cy="3785652"/>
          </a:xfrm>
          <a:prstGeom prst="rect">
            <a:avLst/>
          </a:prstGeom>
        </p:spPr>
        <p:txBody>
          <a:bodyPr wrap="square">
            <a:spAutoFit/>
          </a:bodyPr>
          <a:lstStyle/>
          <a:p>
            <a:r>
              <a:rPr lang="en-US" sz="2400" dirty="0"/>
              <a:t>(d) Proof of service (old 8008(d))</a:t>
            </a:r>
          </a:p>
          <a:p>
            <a:r>
              <a:rPr lang="en-US" sz="2400" dirty="0"/>
              <a:t>(1) What is Required &amp; (2) Delayed Proof:  Substantially conform to old 8008(d);</a:t>
            </a:r>
          </a:p>
          <a:p>
            <a:r>
              <a:rPr lang="en-US" sz="2400" dirty="0">
                <a:solidFill>
                  <a:schemeClr val="accent2"/>
                </a:solidFill>
              </a:rPr>
              <a:t>NEW</a:t>
            </a:r>
            <a:r>
              <a:rPr lang="en-US" sz="2400" dirty="0">
                <a:solidFill>
                  <a:schemeClr val="accent2"/>
                </a:solidFill>
                <a:sym typeface="Wingdings" panose="05000000000000000000" pitchFamily="2" charset="2"/>
              </a:rPr>
              <a:t> </a:t>
            </a:r>
            <a:r>
              <a:rPr lang="en-US" sz="2400" dirty="0"/>
              <a:t>(3) Brief or Appendix  Conforms proof of service required by Rule 8009 to (1), above.</a:t>
            </a:r>
          </a:p>
          <a:p>
            <a:endParaRPr lang="en-US" sz="2400" dirty="0"/>
          </a:p>
          <a:p>
            <a:r>
              <a:rPr lang="en-US" sz="2400" dirty="0">
                <a:solidFill>
                  <a:schemeClr val="accent2"/>
                </a:solidFill>
              </a:rPr>
              <a:t>NEW</a:t>
            </a:r>
            <a:r>
              <a:rPr lang="en-US" sz="2400" dirty="0">
                <a:solidFill>
                  <a:schemeClr val="accent2"/>
                </a:solidFill>
                <a:sym typeface="Wingdings" panose="05000000000000000000" pitchFamily="2" charset="2"/>
              </a:rPr>
              <a:t> </a:t>
            </a:r>
            <a:r>
              <a:rPr lang="en-US" sz="2400" dirty="0"/>
              <a:t>(e) Signature: Documents filed electronically must include an electronic signature of the filer or counsel, meeting Judicial Conference standards; Paper documents must include the signature of the filer or counsel.</a:t>
            </a:r>
          </a:p>
        </p:txBody>
      </p:sp>
    </p:spTree>
    <p:extLst>
      <p:ext uri="{BB962C8B-B14F-4D97-AF65-F5344CB8AC3E}">
        <p14:creationId xmlns:p14="http://schemas.microsoft.com/office/powerpoint/2010/main" xmlns="" val="4089852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533400"/>
            <a:ext cx="4800600" cy="584775"/>
          </a:xfrm>
          <a:prstGeom prst="rect">
            <a:avLst/>
          </a:prstGeom>
          <a:noFill/>
        </p:spPr>
        <p:txBody>
          <a:bodyPr wrap="square" rtlCol="0">
            <a:spAutoFit/>
          </a:bodyPr>
          <a:lstStyle/>
          <a:p>
            <a:pPr algn="ctr"/>
            <a:r>
              <a:rPr lang="en-US" sz="3200" b="1" dirty="0" smtClean="0">
                <a:solidFill>
                  <a:schemeClr val="accent1"/>
                </a:solidFill>
              </a:rPr>
              <a:t>Rule 8012</a:t>
            </a:r>
            <a:endParaRPr lang="en-US" sz="3200" b="1" dirty="0">
              <a:solidFill>
                <a:schemeClr val="accent1"/>
              </a:solidFill>
            </a:endParaRPr>
          </a:p>
        </p:txBody>
      </p:sp>
      <p:sp>
        <p:nvSpPr>
          <p:cNvPr id="3" name="TextBox 2"/>
          <p:cNvSpPr txBox="1"/>
          <p:nvPr/>
        </p:nvSpPr>
        <p:spPr>
          <a:xfrm>
            <a:off x="381000" y="1285783"/>
            <a:ext cx="8305800" cy="523220"/>
          </a:xfrm>
          <a:prstGeom prst="rect">
            <a:avLst/>
          </a:prstGeom>
          <a:noFill/>
        </p:spPr>
        <p:txBody>
          <a:bodyPr wrap="square" rtlCol="0">
            <a:spAutoFit/>
          </a:bodyPr>
          <a:lstStyle/>
          <a:p>
            <a:pPr algn="ctr"/>
            <a:r>
              <a:rPr lang="en-US" sz="2800" dirty="0" smtClean="0">
                <a:solidFill>
                  <a:schemeClr val="accent2"/>
                </a:solidFill>
                <a:latin typeface="+mj-lt"/>
              </a:rPr>
              <a:t>Corporate Disclosure Statement</a:t>
            </a:r>
            <a:endParaRPr lang="en-US" sz="2800" dirty="0">
              <a:solidFill>
                <a:schemeClr val="accent2"/>
              </a:solidFill>
              <a:latin typeface="+mj-lt"/>
            </a:endParaRPr>
          </a:p>
        </p:txBody>
      </p:sp>
      <p:sp>
        <p:nvSpPr>
          <p:cNvPr id="4" name="TextBox 3"/>
          <p:cNvSpPr txBox="1"/>
          <p:nvPr/>
        </p:nvSpPr>
        <p:spPr>
          <a:xfrm>
            <a:off x="914400" y="3352800"/>
            <a:ext cx="7772400" cy="2308324"/>
          </a:xfrm>
          <a:prstGeom prst="rect">
            <a:avLst/>
          </a:prstGeom>
          <a:noFill/>
        </p:spPr>
        <p:txBody>
          <a:bodyPr wrap="square" rtlCol="0">
            <a:spAutoFit/>
          </a:bodyPr>
          <a:lstStyle/>
          <a:p>
            <a:r>
              <a:rPr lang="en-US" sz="2400" dirty="0">
                <a:solidFill>
                  <a:schemeClr val="accent2"/>
                </a:solidFill>
              </a:rPr>
              <a:t>NEW</a:t>
            </a:r>
            <a:r>
              <a:rPr lang="en-US" sz="2400" dirty="0" smtClean="0">
                <a:solidFill>
                  <a:schemeClr val="accent2"/>
                </a:solidFill>
                <a:sym typeface="Wingdings" panose="05000000000000000000" pitchFamily="2" charset="2"/>
              </a:rPr>
              <a:t></a:t>
            </a:r>
            <a:r>
              <a:rPr lang="en-US" sz="2400" dirty="0" smtClean="0">
                <a:sym typeface="Wingdings" panose="05000000000000000000" pitchFamily="2" charset="2"/>
              </a:rPr>
              <a:t> </a:t>
            </a:r>
            <a:r>
              <a:rPr lang="en-US" sz="2400" dirty="0" smtClean="0"/>
              <a:t>Any </a:t>
            </a:r>
            <a:r>
              <a:rPr lang="en-US" sz="2400" dirty="0"/>
              <a:t>nongovernmental corporate party appearing in the district court or BAP must file a statement that identifies any parent corporation and any publicly held corporation that owns 10% or more of its stock or states that there is no such corporation.</a:t>
            </a:r>
          </a:p>
          <a:p>
            <a:endParaRPr lang="en-US" sz="2400" dirty="0"/>
          </a:p>
        </p:txBody>
      </p:sp>
      <p:sp>
        <p:nvSpPr>
          <p:cNvPr id="5" name="TextBox 4"/>
          <p:cNvSpPr txBox="1"/>
          <p:nvPr/>
        </p:nvSpPr>
        <p:spPr>
          <a:xfrm>
            <a:off x="1104899" y="2209800"/>
            <a:ext cx="6629400" cy="646331"/>
          </a:xfrm>
          <a:prstGeom prst="rect">
            <a:avLst/>
          </a:prstGeom>
          <a:noFill/>
        </p:spPr>
        <p:txBody>
          <a:bodyPr wrap="square" rtlCol="0">
            <a:spAutoFit/>
          </a:bodyPr>
          <a:lstStyle/>
          <a:p>
            <a:pPr algn="ctr"/>
            <a:r>
              <a:rPr lang="en-US" dirty="0" smtClean="0">
                <a:solidFill>
                  <a:schemeClr val="accent3"/>
                </a:solidFill>
              </a:rPr>
              <a:t>NEW RULE</a:t>
            </a:r>
            <a:endParaRPr lang="en-US" dirty="0" smtClean="0"/>
          </a:p>
          <a:p>
            <a:pPr algn="ctr"/>
            <a:r>
              <a:rPr lang="en-US" dirty="0" smtClean="0"/>
              <a:t>--Associated with 1</a:t>
            </a:r>
            <a:r>
              <a:rPr lang="en-US" baseline="30000" dirty="0" smtClean="0"/>
              <a:t>st</a:t>
            </a:r>
            <a:r>
              <a:rPr lang="en-US" dirty="0" smtClean="0"/>
              <a:t> . Cir. BAP L.R. 8012-1--</a:t>
            </a:r>
            <a:endParaRPr lang="en-US" dirty="0"/>
          </a:p>
        </p:txBody>
      </p:sp>
    </p:spTree>
    <p:extLst>
      <p:ext uri="{BB962C8B-B14F-4D97-AF65-F5344CB8AC3E}">
        <p14:creationId xmlns:p14="http://schemas.microsoft.com/office/powerpoint/2010/main" xmlns="" val="9652740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533400"/>
            <a:ext cx="4800600" cy="584775"/>
          </a:xfrm>
          <a:prstGeom prst="rect">
            <a:avLst/>
          </a:prstGeom>
          <a:noFill/>
        </p:spPr>
        <p:txBody>
          <a:bodyPr wrap="square" rtlCol="0">
            <a:spAutoFit/>
          </a:bodyPr>
          <a:lstStyle/>
          <a:p>
            <a:pPr algn="ctr"/>
            <a:r>
              <a:rPr lang="en-US" sz="3200" b="1" dirty="0" smtClean="0">
                <a:solidFill>
                  <a:schemeClr val="accent1"/>
                </a:solidFill>
              </a:rPr>
              <a:t>Rule 8013</a:t>
            </a:r>
            <a:endParaRPr lang="en-US" sz="3200" b="1" dirty="0">
              <a:solidFill>
                <a:schemeClr val="accent1"/>
              </a:solidFill>
            </a:endParaRPr>
          </a:p>
        </p:txBody>
      </p:sp>
      <p:sp>
        <p:nvSpPr>
          <p:cNvPr id="3" name="TextBox 2"/>
          <p:cNvSpPr txBox="1"/>
          <p:nvPr/>
        </p:nvSpPr>
        <p:spPr>
          <a:xfrm>
            <a:off x="381000" y="1285783"/>
            <a:ext cx="8305800" cy="523220"/>
          </a:xfrm>
          <a:prstGeom prst="rect">
            <a:avLst/>
          </a:prstGeom>
          <a:noFill/>
        </p:spPr>
        <p:txBody>
          <a:bodyPr wrap="square" rtlCol="0">
            <a:spAutoFit/>
          </a:bodyPr>
          <a:lstStyle/>
          <a:p>
            <a:pPr algn="ctr"/>
            <a:r>
              <a:rPr lang="en-US" sz="2800" dirty="0" smtClean="0">
                <a:solidFill>
                  <a:schemeClr val="accent2"/>
                </a:solidFill>
                <a:latin typeface="+mj-lt"/>
              </a:rPr>
              <a:t>Motions; Intervention</a:t>
            </a:r>
            <a:endParaRPr lang="en-US" sz="2800" dirty="0">
              <a:solidFill>
                <a:schemeClr val="accent2"/>
              </a:solidFill>
              <a:latin typeface="+mj-lt"/>
            </a:endParaRPr>
          </a:p>
        </p:txBody>
      </p:sp>
      <p:sp>
        <p:nvSpPr>
          <p:cNvPr id="4" name="TextBox 3"/>
          <p:cNvSpPr txBox="1"/>
          <p:nvPr/>
        </p:nvSpPr>
        <p:spPr>
          <a:xfrm>
            <a:off x="838200" y="2703731"/>
            <a:ext cx="7772400" cy="4154984"/>
          </a:xfrm>
          <a:prstGeom prst="rect">
            <a:avLst/>
          </a:prstGeom>
          <a:noFill/>
        </p:spPr>
        <p:txBody>
          <a:bodyPr wrap="square" rtlCol="0">
            <a:spAutoFit/>
          </a:bodyPr>
          <a:lstStyle/>
          <a:p>
            <a:r>
              <a:rPr lang="en-US" sz="2400" dirty="0"/>
              <a:t>(a) Contents of a motion; response;</a:t>
            </a:r>
          </a:p>
          <a:p>
            <a:r>
              <a:rPr lang="en-US" sz="2400" dirty="0"/>
              <a:t>Reply</a:t>
            </a:r>
            <a:r>
              <a:rPr lang="en-US" sz="2400" dirty="0" smtClean="0"/>
              <a:t>.</a:t>
            </a:r>
          </a:p>
          <a:p>
            <a:endParaRPr lang="en-US" sz="2400" dirty="0"/>
          </a:p>
          <a:p>
            <a:r>
              <a:rPr lang="en-US" sz="2400" dirty="0" smtClean="0">
                <a:solidFill>
                  <a:schemeClr val="accent2"/>
                </a:solidFill>
              </a:rPr>
              <a:t>NEW</a:t>
            </a:r>
            <a:r>
              <a:rPr lang="en-US" sz="2400" dirty="0" smtClean="0">
                <a:solidFill>
                  <a:schemeClr val="accent2"/>
                </a:solidFill>
                <a:sym typeface="Wingdings" panose="05000000000000000000" pitchFamily="2" charset="2"/>
              </a:rPr>
              <a:t> </a:t>
            </a:r>
            <a:r>
              <a:rPr lang="en-US" sz="2400" dirty="0" smtClean="0"/>
              <a:t>(1</a:t>
            </a:r>
            <a:r>
              <a:rPr lang="en-US" sz="2400" dirty="0"/>
              <a:t>) &amp; (2) (A) </a:t>
            </a:r>
            <a:r>
              <a:rPr lang="en-US" sz="2400" dirty="0" smtClean="0"/>
              <a:t>is </a:t>
            </a:r>
            <a:r>
              <a:rPr lang="en-US" sz="2400" dirty="0"/>
              <a:t>substantially similar to the first full sentence of OLD 8011(a)</a:t>
            </a:r>
          </a:p>
          <a:p>
            <a:r>
              <a:rPr lang="en-US" sz="2400" dirty="0"/>
              <a:t> </a:t>
            </a:r>
          </a:p>
          <a:p>
            <a:r>
              <a:rPr lang="en-US" sz="2400" dirty="0" smtClean="0">
                <a:solidFill>
                  <a:schemeClr val="accent2"/>
                </a:solidFill>
              </a:rPr>
              <a:t>NEW</a:t>
            </a:r>
            <a:r>
              <a:rPr lang="en-US" sz="2400" dirty="0" smtClean="0">
                <a:solidFill>
                  <a:schemeClr val="accent2"/>
                </a:solidFill>
                <a:sym typeface="Wingdings" panose="05000000000000000000" pitchFamily="2" charset="2"/>
              </a:rPr>
              <a:t> </a:t>
            </a:r>
            <a:r>
              <a:rPr lang="en-US" sz="2400" dirty="0" smtClean="0"/>
              <a:t>(2</a:t>
            </a:r>
            <a:r>
              <a:rPr lang="en-US" sz="2400" dirty="0"/>
              <a:t>) (B) Motion to expedite an appeal. </a:t>
            </a:r>
            <a:r>
              <a:rPr lang="en-US" sz="2400" dirty="0" smtClean="0"/>
              <a:t>  </a:t>
            </a:r>
            <a:r>
              <a:rPr lang="en-US" sz="2400" dirty="0"/>
              <a:t>Establishes a procedure to expedite an appeal provided a valid justification is considered. </a:t>
            </a:r>
          </a:p>
          <a:p>
            <a:r>
              <a:rPr lang="en-US" sz="2400" dirty="0"/>
              <a:t> </a:t>
            </a:r>
          </a:p>
          <a:p>
            <a:endParaRPr lang="en-US" sz="2400" dirty="0"/>
          </a:p>
        </p:txBody>
      </p:sp>
      <p:sp>
        <p:nvSpPr>
          <p:cNvPr id="5" name="TextBox 4"/>
          <p:cNvSpPr txBox="1"/>
          <p:nvPr/>
        </p:nvSpPr>
        <p:spPr>
          <a:xfrm>
            <a:off x="1104899" y="2057400"/>
            <a:ext cx="6629400" cy="646331"/>
          </a:xfrm>
          <a:prstGeom prst="rect">
            <a:avLst/>
          </a:prstGeom>
          <a:noFill/>
        </p:spPr>
        <p:txBody>
          <a:bodyPr wrap="square" rtlCol="0">
            <a:spAutoFit/>
          </a:bodyPr>
          <a:lstStyle/>
          <a:p>
            <a:pPr algn="ctr"/>
            <a:r>
              <a:rPr lang="en-US" dirty="0" smtClean="0">
                <a:solidFill>
                  <a:schemeClr val="accent3"/>
                </a:solidFill>
              </a:rPr>
              <a:t>Previous Rule 8011</a:t>
            </a:r>
            <a:endParaRPr lang="en-US" dirty="0" smtClean="0"/>
          </a:p>
          <a:p>
            <a:pPr algn="ctr"/>
            <a:r>
              <a:rPr lang="en-US" dirty="0" smtClean="0"/>
              <a:t>--Associated with 1</a:t>
            </a:r>
            <a:r>
              <a:rPr lang="en-US" baseline="30000" dirty="0" smtClean="0"/>
              <a:t>st</a:t>
            </a:r>
            <a:r>
              <a:rPr lang="en-US" dirty="0" smtClean="0"/>
              <a:t> . Cir. BAP L.R. 8011-1, 8011-2--</a:t>
            </a:r>
            <a:endParaRPr lang="en-US" dirty="0"/>
          </a:p>
        </p:txBody>
      </p:sp>
    </p:spTree>
    <p:extLst>
      <p:ext uri="{BB962C8B-B14F-4D97-AF65-F5344CB8AC3E}">
        <p14:creationId xmlns:p14="http://schemas.microsoft.com/office/powerpoint/2010/main" xmlns="" val="1393271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533400"/>
            <a:ext cx="7315200" cy="4524315"/>
          </a:xfrm>
          <a:prstGeom prst="rect">
            <a:avLst/>
          </a:prstGeom>
          <a:noFill/>
        </p:spPr>
        <p:txBody>
          <a:bodyPr wrap="square" rtlCol="0">
            <a:spAutoFit/>
          </a:bodyPr>
          <a:lstStyle/>
          <a:p>
            <a:r>
              <a:rPr lang="en-US" sz="2400" dirty="0" smtClean="0">
                <a:solidFill>
                  <a:schemeClr val="accent2"/>
                </a:solidFill>
              </a:rPr>
              <a:t>NEW</a:t>
            </a:r>
            <a:r>
              <a:rPr lang="en-US" sz="2400" dirty="0" smtClean="0">
                <a:solidFill>
                  <a:schemeClr val="accent2"/>
                </a:solidFill>
                <a:sym typeface="Wingdings" panose="05000000000000000000" pitchFamily="2" charset="2"/>
              </a:rPr>
              <a:t> </a:t>
            </a:r>
            <a:r>
              <a:rPr lang="en-US" sz="2400" dirty="0" smtClean="0"/>
              <a:t>(2</a:t>
            </a:r>
            <a:r>
              <a:rPr lang="en-US" sz="2400" dirty="0"/>
              <a:t>) (C) (i)(ii)(iii) Accompanying documents </a:t>
            </a:r>
            <a:r>
              <a:rPr lang="en-US" sz="2400" dirty="0" smtClean="0"/>
              <a:t>:  </a:t>
            </a:r>
            <a:r>
              <a:rPr lang="en-US" sz="2400" dirty="0"/>
              <a:t>Rule establishes the documents required to accompany a motion.  (i) Affidavit in support of motion. (ii) Affidavit must contain only factual information. (iii) Copies of Judgment, order or decree must be included as separate exhibit. </a:t>
            </a:r>
          </a:p>
          <a:p>
            <a:r>
              <a:rPr lang="en-US" sz="2400" dirty="0"/>
              <a:t> </a:t>
            </a:r>
          </a:p>
          <a:p>
            <a:r>
              <a:rPr lang="en-US" sz="2400" dirty="0" smtClean="0">
                <a:solidFill>
                  <a:schemeClr val="accent2"/>
                </a:solidFill>
              </a:rPr>
              <a:t>NEW</a:t>
            </a:r>
            <a:r>
              <a:rPr lang="en-US" sz="2400" dirty="0" smtClean="0">
                <a:solidFill>
                  <a:schemeClr val="accent2"/>
                </a:solidFill>
                <a:sym typeface="Wingdings" panose="05000000000000000000" pitchFamily="2" charset="2"/>
              </a:rPr>
              <a:t> </a:t>
            </a:r>
            <a:r>
              <a:rPr lang="en-US" sz="2400" dirty="0" smtClean="0"/>
              <a:t>2 </a:t>
            </a:r>
            <a:r>
              <a:rPr lang="en-US" sz="2400" dirty="0"/>
              <a:t>(D) Documents barred or not required (i)(ii) </a:t>
            </a:r>
            <a:r>
              <a:rPr lang="en-US" sz="2400" dirty="0" smtClean="0"/>
              <a:t>  </a:t>
            </a:r>
            <a:r>
              <a:rPr lang="en-US" sz="2400" dirty="0"/>
              <a:t>A separate brief supporting or responding to a motion must not be filed and notice of motion or a proposed order is not required.</a:t>
            </a:r>
          </a:p>
          <a:p>
            <a:r>
              <a:rPr lang="en-US" sz="2400" dirty="0"/>
              <a:t> </a:t>
            </a:r>
          </a:p>
        </p:txBody>
      </p:sp>
    </p:spTree>
    <p:extLst>
      <p:ext uri="{BB962C8B-B14F-4D97-AF65-F5344CB8AC3E}">
        <p14:creationId xmlns:p14="http://schemas.microsoft.com/office/powerpoint/2010/main" xmlns="" val="33281154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4320" y="609600"/>
            <a:ext cx="7848600" cy="5909310"/>
          </a:xfrm>
          <a:prstGeom prst="rect">
            <a:avLst/>
          </a:prstGeom>
        </p:spPr>
        <p:txBody>
          <a:bodyPr wrap="square">
            <a:spAutoFit/>
          </a:bodyPr>
          <a:lstStyle/>
          <a:p>
            <a:r>
              <a:rPr lang="en-US" sz="2400" dirty="0">
                <a:solidFill>
                  <a:schemeClr val="accent2"/>
                </a:solidFill>
              </a:rPr>
              <a:t>NEW</a:t>
            </a:r>
            <a:r>
              <a:rPr lang="en-US" sz="2400" dirty="0">
                <a:solidFill>
                  <a:schemeClr val="accent2"/>
                </a:solidFill>
                <a:sym typeface="Wingdings" panose="05000000000000000000" pitchFamily="2" charset="2"/>
              </a:rPr>
              <a:t> </a:t>
            </a:r>
            <a:r>
              <a:rPr lang="en-US" sz="2400" dirty="0"/>
              <a:t>3 (A) &amp; (B) Response and reply; time to file: Set the parties response time to 7 days after the service of the motion.</a:t>
            </a:r>
          </a:p>
          <a:p>
            <a:endParaRPr lang="en-US" sz="2400" dirty="0"/>
          </a:p>
          <a:p>
            <a:r>
              <a:rPr lang="en-US" sz="2400" dirty="0"/>
              <a:t>(b) Disposition of a motion for a procedural order.  Substantially similar to the OLD 8011(b) - Rule add a period of 7 days for affected party to move to reconsider, vacate order modify order. </a:t>
            </a:r>
          </a:p>
          <a:p>
            <a:r>
              <a:rPr lang="en-US" sz="2400" dirty="0"/>
              <a:t> </a:t>
            </a:r>
          </a:p>
          <a:p>
            <a:r>
              <a:rPr lang="en-US" sz="2400" dirty="0">
                <a:solidFill>
                  <a:schemeClr val="accent2"/>
                </a:solidFill>
              </a:rPr>
              <a:t>NEW</a:t>
            </a:r>
            <a:r>
              <a:rPr lang="en-US" sz="2400" dirty="0">
                <a:solidFill>
                  <a:schemeClr val="accent2"/>
                </a:solidFill>
                <a:sym typeface="Wingdings" panose="05000000000000000000" pitchFamily="2" charset="2"/>
              </a:rPr>
              <a:t> </a:t>
            </a:r>
            <a:r>
              <a:rPr lang="en-US" sz="2400" dirty="0"/>
              <a:t>(c) Oral argument:  A motion will be decided without oral argument unless the district court or BAP orders otherwise.</a:t>
            </a:r>
          </a:p>
          <a:p>
            <a:r>
              <a:rPr lang="en-US" sz="2400" dirty="0"/>
              <a:t> </a:t>
            </a:r>
          </a:p>
          <a:p>
            <a:r>
              <a:rPr lang="en-US" sz="2400" dirty="0"/>
              <a:t>(d) Emergency motions (1)(2)(3) is substantially similar to the of OLD 8011(d)</a:t>
            </a:r>
          </a:p>
          <a:p>
            <a:r>
              <a:rPr lang="en-US" dirty="0"/>
              <a:t> </a:t>
            </a:r>
          </a:p>
        </p:txBody>
      </p:sp>
    </p:spTree>
    <p:extLst>
      <p:ext uri="{BB962C8B-B14F-4D97-AF65-F5344CB8AC3E}">
        <p14:creationId xmlns:p14="http://schemas.microsoft.com/office/powerpoint/2010/main" xmlns="" val="10899842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762000"/>
            <a:ext cx="7467600" cy="4893647"/>
          </a:xfrm>
          <a:prstGeom prst="rect">
            <a:avLst/>
          </a:prstGeom>
          <a:noFill/>
        </p:spPr>
        <p:txBody>
          <a:bodyPr wrap="square" rtlCol="0">
            <a:spAutoFit/>
          </a:bodyPr>
          <a:lstStyle/>
          <a:p>
            <a:r>
              <a:rPr lang="en-US" sz="2400" dirty="0"/>
              <a:t>(e) Power of a single bap judge to entertain a motion - Rule is substantially similar to the of OLD 8011(e)</a:t>
            </a:r>
          </a:p>
          <a:p>
            <a:r>
              <a:rPr lang="en-US" sz="2400" dirty="0"/>
              <a:t> </a:t>
            </a:r>
          </a:p>
          <a:p>
            <a:r>
              <a:rPr lang="en-US" sz="2400" dirty="0" smtClean="0">
                <a:solidFill>
                  <a:schemeClr val="accent2"/>
                </a:solidFill>
              </a:rPr>
              <a:t>NEW</a:t>
            </a:r>
            <a:r>
              <a:rPr lang="en-US" sz="2400" dirty="0" smtClean="0">
                <a:solidFill>
                  <a:schemeClr val="accent2"/>
                </a:solidFill>
                <a:sym typeface="Wingdings" panose="05000000000000000000" pitchFamily="2" charset="2"/>
              </a:rPr>
              <a:t> </a:t>
            </a:r>
            <a:r>
              <a:rPr lang="en-US" sz="2400" dirty="0" smtClean="0"/>
              <a:t>(f</a:t>
            </a:r>
            <a:r>
              <a:rPr lang="en-US" sz="2400" dirty="0"/>
              <a:t>) Form of documents; page limits; number of copies. </a:t>
            </a:r>
            <a:r>
              <a:rPr lang="en-US" sz="2400" dirty="0" smtClean="0"/>
              <a:t> </a:t>
            </a:r>
            <a:endParaRPr lang="en-US" sz="2400" dirty="0"/>
          </a:p>
          <a:p>
            <a:r>
              <a:rPr lang="en-US" sz="2400" dirty="0"/>
              <a:t> </a:t>
            </a:r>
            <a:endParaRPr lang="en-US" sz="2400" dirty="0" smtClean="0"/>
          </a:p>
          <a:p>
            <a:r>
              <a:rPr lang="en-US" sz="2400" dirty="0" smtClean="0"/>
              <a:t>(</a:t>
            </a:r>
            <a:r>
              <a:rPr lang="en-US" sz="2400" dirty="0"/>
              <a:t>1) Format of a paper document, Rule 27(d)(1) F.R. App. P. applies.</a:t>
            </a:r>
          </a:p>
          <a:p>
            <a:r>
              <a:rPr lang="en-US" sz="2400" dirty="0"/>
              <a:t>(2) Format of an electronically filed document.  Must comply with the requirements for a paper version regarding covers, line spacing, margins, typeface, and type style. It must also comply with the page limits</a:t>
            </a:r>
          </a:p>
          <a:p>
            <a:r>
              <a:rPr lang="en-US" sz="2400" dirty="0"/>
              <a:t> </a:t>
            </a:r>
          </a:p>
        </p:txBody>
      </p:sp>
    </p:spTree>
    <p:extLst>
      <p:ext uri="{BB962C8B-B14F-4D97-AF65-F5344CB8AC3E}">
        <p14:creationId xmlns:p14="http://schemas.microsoft.com/office/powerpoint/2010/main" xmlns="" val="39728332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889844"/>
            <a:ext cx="7467600" cy="5539978"/>
          </a:xfrm>
          <a:prstGeom prst="rect">
            <a:avLst/>
          </a:prstGeom>
        </p:spPr>
        <p:txBody>
          <a:bodyPr wrap="square">
            <a:spAutoFit/>
          </a:bodyPr>
          <a:lstStyle/>
          <a:p>
            <a:r>
              <a:rPr lang="en-US" sz="2400" dirty="0"/>
              <a:t>(3)</a:t>
            </a:r>
            <a:r>
              <a:rPr lang="en-US" sz="2400" i="1" dirty="0"/>
              <a:t> </a:t>
            </a:r>
            <a:r>
              <a:rPr lang="en-US" sz="2400" dirty="0"/>
              <a:t>Page limits.</a:t>
            </a:r>
          </a:p>
          <a:p>
            <a:pPr marL="342900" indent="-342900">
              <a:buAutoNum type="alphaUcParenBoth"/>
            </a:pPr>
            <a:r>
              <a:rPr lang="en-US" sz="2400" dirty="0"/>
              <a:t>a motion or a response to a motion must not exceed 20 pages</a:t>
            </a:r>
          </a:p>
          <a:p>
            <a:endParaRPr lang="en-US" sz="2400" b="1" dirty="0"/>
          </a:p>
          <a:p>
            <a:r>
              <a:rPr lang="en-US" sz="2400" dirty="0"/>
              <a:t>(B) a reply to a response must not exceed 10 pages.</a:t>
            </a:r>
          </a:p>
          <a:p>
            <a:r>
              <a:rPr lang="en-US" sz="2400" dirty="0"/>
              <a:t> </a:t>
            </a:r>
          </a:p>
          <a:p>
            <a:r>
              <a:rPr lang="en-US" sz="2400" dirty="0"/>
              <a:t>(4) Paper copies. Paper copies must be provided only if required by local rule</a:t>
            </a:r>
          </a:p>
          <a:p>
            <a:r>
              <a:rPr lang="en-US" sz="2400" dirty="0"/>
              <a:t> </a:t>
            </a:r>
          </a:p>
          <a:p>
            <a:r>
              <a:rPr lang="en-US" sz="2400" dirty="0">
                <a:solidFill>
                  <a:schemeClr val="accent2"/>
                </a:solidFill>
              </a:rPr>
              <a:t>NEW</a:t>
            </a:r>
            <a:r>
              <a:rPr lang="en-US" sz="2400" dirty="0">
                <a:solidFill>
                  <a:schemeClr val="accent2"/>
                </a:solidFill>
                <a:sym typeface="Wingdings" panose="05000000000000000000" pitchFamily="2" charset="2"/>
              </a:rPr>
              <a:t> </a:t>
            </a:r>
            <a:r>
              <a:rPr lang="en-US" sz="2400" dirty="0"/>
              <a:t>(g) Intervening in an appeal - an entity that seeks to intervene in an appeal pending in the district court or BAP must move for leave to intervene and serve a copy of the motion on the parties to the appeal. The Motion must be filed within 30 days after the appeal is docketed.</a:t>
            </a:r>
          </a:p>
          <a:p>
            <a:endParaRPr lang="en-US" b="1" dirty="0"/>
          </a:p>
        </p:txBody>
      </p:sp>
    </p:spTree>
    <p:extLst>
      <p:ext uri="{BB962C8B-B14F-4D97-AF65-F5344CB8AC3E}">
        <p14:creationId xmlns:p14="http://schemas.microsoft.com/office/powerpoint/2010/main" xmlns="" val="18716994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533400"/>
            <a:ext cx="4800600" cy="584775"/>
          </a:xfrm>
          <a:prstGeom prst="rect">
            <a:avLst/>
          </a:prstGeom>
          <a:noFill/>
        </p:spPr>
        <p:txBody>
          <a:bodyPr wrap="square" rtlCol="0">
            <a:spAutoFit/>
          </a:bodyPr>
          <a:lstStyle/>
          <a:p>
            <a:pPr algn="ctr"/>
            <a:r>
              <a:rPr lang="en-US" sz="3200" b="1" dirty="0" smtClean="0">
                <a:solidFill>
                  <a:schemeClr val="accent1"/>
                </a:solidFill>
              </a:rPr>
              <a:t>Rule 8014</a:t>
            </a:r>
            <a:endParaRPr lang="en-US" sz="3200" b="1" dirty="0">
              <a:solidFill>
                <a:schemeClr val="accent1"/>
              </a:solidFill>
            </a:endParaRPr>
          </a:p>
        </p:txBody>
      </p:sp>
      <p:sp>
        <p:nvSpPr>
          <p:cNvPr id="3" name="TextBox 2"/>
          <p:cNvSpPr txBox="1"/>
          <p:nvPr/>
        </p:nvSpPr>
        <p:spPr>
          <a:xfrm>
            <a:off x="304800" y="1219200"/>
            <a:ext cx="8305800" cy="523220"/>
          </a:xfrm>
          <a:prstGeom prst="rect">
            <a:avLst/>
          </a:prstGeom>
          <a:noFill/>
        </p:spPr>
        <p:txBody>
          <a:bodyPr wrap="square" rtlCol="0">
            <a:spAutoFit/>
          </a:bodyPr>
          <a:lstStyle/>
          <a:p>
            <a:pPr algn="ctr"/>
            <a:r>
              <a:rPr lang="en-US" sz="2800" dirty="0" smtClean="0">
                <a:solidFill>
                  <a:schemeClr val="accent2"/>
                </a:solidFill>
                <a:latin typeface="+mj-lt"/>
              </a:rPr>
              <a:t>Brief </a:t>
            </a:r>
            <a:endParaRPr lang="en-US" sz="2800" dirty="0">
              <a:solidFill>
                <a:schemeClr val="accent2"/>
              </a:solidFill>
              <a:latin typeface="+mj-lt"/>
            </a:endParaRPr>
          </a:p>
        </p:txBody>
      </p:sp>
      <p:sp>
        <p:nvSpPr>
          <p:cNvPr id="4" name="TextBox 3"/>
          <p:cNvSpPr txBox="1"/>
          <p:nvPr/>
        </p:nvSpPr>
        <p:spPr>
          <a:xfrm>
            <a:off x="838200" y="2703731"/>
            <a:ext cx="7772400" cy="4524315"/>
          </a:xfrm>
          <a:prstGeom prst="rect">
            <a:avLst/>
          </a:prstGeom>
          <a:noFill/>
        </p:spPr>
        <p:txBody>
          <a:bodyPr wrap="square" rtlCol="0">
            <a:spAutoFit/>
          </a:bodyPr>
          <a:lstStyle/>
          <a:p>
            <a:r>
              <a:rPr lang="en-US" sz="2400" dirty="0"/>
              <a:t>(a) This rule addresses the format and filling requirements of Appellant's briefs.</a:t>
            </a:r>
          </a:p>
          <a:p>
            <a:r>
              <a:rPr lang="en-US" sz="2400" dirty="0"/>
              <a:t> </a:t>
            </a:r>
          </a:p>
          <a:p>
            <a:r>
              <a:rPr lang="en-US" sz="2400" dirty="0"/>
              <a:t>(b)This rule addresses the format and filling requirements of Appellee's briefs.</a:t>
            </a:r>
          </a:p>
          <a:p>
            <a:r>
              <a:rPr lang="en-US" sz="2400" dirty="0"/>
              <a:t> </a:t>
            </a:r>
          </a:p>
          <a:p>
            <a:r>
              <a:rPr lang="en-US" sz="2400" dirty="0"/>
              <a:t>(c)This rule addresses the format and filling requirements of Reply to briefs.</a:t>
            </a:r>
          </a:p>
          <a:p>
            <a:r>
              <a:rPr lang="en-US" sz="2400" dirty="0"/>
              <a:t> </a:t>
            </a:r>
          </a:p>
          <a:p>
            <a:r>
              <a:rPr lang="en-US" sz="2400" dirty="0"/>
              <a:t>(d) This rule addresses the statutes, rules, regulations, or similar authority requirements of briefs.</a:t>
            </a:r>
          </a:p>
          <a:p>
            <a:r>
              <a:rPr lang="en-US" sz="2400" dirty="0"/>
              <a:t> </a:t>
            </a:r>
          </a:p>
        </p:txBody>
      </p:sp>
      <p:sp>
        <p:nvSpPr>
          <p:cNvPr id="5" name="TextBox 4"/>
          <p:cNvSpPr txBox="1"/>
          <p:nvPr/>
        </p:nvSpPr>
        <p:spPr>
          <a:xfrm>
            <a:off x="1118216" y="1905000"/>
            <a:ext cx="6629400" cy="646331"/>
          </a:xfrm>
          <a:prstGeom prst="rect">
            <a:avLst/>
          </a:prstGeom>
          <a:noFill/>
        </p:spPr>
        <p:txBody>
          <a:bodyPr wrap="square" rtlCol="0">
            <a:spAutoFit/>
          </a:bodyPr>
          <a:lstStyle/>
          <a:p>
            <a:pPr algn="ctr"/>
            <a:r>
              <a:rPr lang="en-US" dirty="0" smtClean="0">
                <a:solidFill>
                  <a:schemeClr val="accent3"/>
                </a:solidFill>
              </a:rPr>
              <a:t>Previous Rule 8009</a:t>
            </a:r>
            <a:endParaRPr lang="en-US" dirty="0" smtClean="0"/>
          </a:p>
          <a:p>
            <a:pPr algn="ctr"/>
            <a:r>
              <a:rPr lang="en-US" dirty="0" smtClean="0"/>
              <a:t>--Associated with 1</a:t>
            </a:r>
            <a:r>
              <a:rPr lang="en-US" baseline="30000" dirty="0" smtClean="0"/>
              <a:t>st</a:t>
            </a:r>
            <a:r>
              <a:rPr lang="en-US" dirty="0" smtClean="0"/>
              <a:t> . Cir. BAP L.R. 8010-1--</a:t>
            </a:r>
            <a:endParaRPr lang="en-US" dirty="0"/>
          </a:p>
        </p:txBody>
      </p:sp>
    </p:spTree>
    <p:extLst>
      <p:ext uri="{BB962C8B-B14F-4D97-AF65-F5344CB8AC3E}">
        <p14:creationId xmlns:p14="http://schemas.microsoft.com/office/powerpoint/2010/main" xmlns="" val="36362144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85800"/>
            <a:ext cx="7467600" cy="2215991"/>
          </a:xfrm>
          <a:prstGeom prst="rect">
            <a:avLst/>
          </a:prstGeom>
          <a:noFill/>
        </p:spPr>
        <p:txBody>
          <a:bodyPr wrap="square" rtlCol="0">
            <a:spAutoFit/>
          </a:bodyPr>
          <a:lstStyle/>
          <a:p>
            <a:r>
              <a:rPr lang="en-US" sz="2400" dirty="0"/>
              <a:t>(e) This rule addresses briefs in a case involving multiple appellants or appellees.</a:t>
            </a:r>
          </a:p>
          <a:p>
            <a:r>
              <a:rPr lang="en-US" sz="2400" dirty="0"/>
              <a:t> </a:t>
            </a:r>
          </a:p>
          <a:p>
            <a:r>
              <a:rPr lang="en-US" sz="2400" dirty="0"/>
              <a:t>(f) This rule addresses citation of  </a:t>
            </a:r>
            <a:r>
              <a:rPr lang="en-US" sz="2400" dirty="0" smtClean="0"/>
              <a:t>supplemental authorities.</a:t>
            </a:r>
            <a:endParaRPr lang="en-US" sz="2400" dirty="0"/>
          </a:p>
          <a:p>
            <a:endParaRPr lang="en-US" dirty="0"/>
          </a:p>
        </p:txBody>
      </p:sp>
    </p:spTree>
    <p:extLst>
      <p:ext uri="{BB962C8B-B14F-4D97-AF65-F5344CB8AC3E}">
        <p14:creationId xmlns:p14="http://schemas.microsoft.com/office/powerpoint/2010/main" xmlns="" val="1601999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533400"/>
            <a:ext cx="4800600" cy="584775"/>
          </a:xfrm>
          <a:prstGeom prst="rect">
            <a:avLst/>
          </a:prstGeom>
          <a:noFill/>
        </p:spPr>
        <p:txBody>
          <a:bodyPr wrap="square" rtlCol="0">
            <a:spAutoFit/>
          </a:bodyPr>
          <a:lstStyle/>
          <a:p>
            <a:pPr algn="ctr"/>
            <a:r>
              <a:rPr lang="en-US" sz="3200" b="1" dirty="0" smtClean="0">
                <a:solidFill>
                  <a:schemeClr val="accent1"/>
                </a:solidFill>
              </a:rPr>
              <a:t>Rule 8015</a:t>
            </a:r>
            <a:endParaRPr lang="en-US" sz="3200" b="1" dirty="0">
              <a:solidFill>
                <a:schemeClr val="accent1"/>
              </a:solidFill>
            </a:endParaRPr>
          </a:p>
        </p:txBody>
      </p:sp>
      <p:sp>
        <p:nvSpPr>
          <p:cNvPr id="3" name="TextBox 2"/>
          <p:cNvSpPr txBox="1"/>
          <p:nvPr/>
        </p:nvSpPr>
        <p:spPr>
          <a:xfrm>
            <a:off x="304800" y="1219200"/>
            <a:ext cx="8305800" cy="954107"/>
          </a:xfrm>
          <a:prstGeom prst="rect">
            <a:avLst/>
          </a:prstGeom>
          <a:noFill/>
        </p:spPr>
        <p:txBody>
          <a:bodyPr wrap="square" rtlCol="0">
            <a:spAutoFit/>
          </a:bodyPr>
          <a:lstStyle/>
          <a:p>
            <a:pPr algn="ctr"/>
            <a:r>
              <a:rPr lang="en-US" sz="2800" dirty="0" smtClean="0">
                <a:solidFill>
                  <a:schemeClr val="accent2"/>
                </a:solidFill>
                <a:latin typeface="+mj-lt"/>
              </a:rPr>
              <a:t>Form and Length of Briefs; Form of Appendices and Other Papers </a:t>
            </a:r>
            <a:endParaRPr lang="en-US" sz="2800" dirty="0">
              <a:solidFill>
                <a:schemeClr val="accent2"/>
              </a:solidFill>
              <a:latin typeface="+mj-lt"/>
            </a:endParaRPr>
          </a:p>
        </p:txBody>
      </p:sp>
      <p:sp>
        <p:nvSpPr>
          <p:cNvPr id="4" name="TextBox 3"/>
          <p:cNvSpPr txBox="1"/>
          <p:nvPr/>
        </p:nvSpPr>
        <p:spPr>
          <a:xfrm>
            <a:off x="820445" y="3962400"/>
            <a:ext cx="7772400" cy="1200329"/>
          </a:xfrm>
          <a:prstGeom prst="rect">
            <a:avLst/>
          </a:prstGeom>
          <a:noFill/>
        </p:spPr>
        <p:txBody>
          <a:bodyPr wrap="square" rtlCol="0">
            <a:spAutoFit/>
          </a:bodyPr>
          <a:lstStyle/>
          <a:p>
            <a:r>
              <a:rPr lang="en-US" sz="2400" dirty="0" smtClean="0"/>
              <a:t>This rule addresses the format and length of briefs and appendices. </a:t>
            </a:r>
            <a:endParaRPr lang="en-US" sz="2400" dirty="0"/>
          </a:p>
          <a:p>
            <a:r>
              <a:rPr lang="en-US" sz="2400" dirty="0"/>
              <a:t> </a:t>
            </a:r>
          </a:p>
        </p:txBody>
      </p:sp>
      <p:sp>
        <p:nvSpPr>
          <p:cNvPr id="5" name="TextBox 4"/>
          <p:cNvSpPr txBox="1"/>
          <p:nvPr/>
        </p:nvSpPr>
        <p:spPr>
          <a:xfrm>
            <a:off x="1143000" y="2438400"/>
            <a:ext cx="6629400" cy="923330"/>
          </a:xfrm>
          <a:prstGeom prst="rect">
            <a:avLst/>
          </a:prstGeom>
          <a:noFill/>
        </p:spPr>
        <p:txBody>
          <a:bodyPr wrap="square" rtlCol="0">
            <a:spAutoFit/>
          </a:bodyPr>
          <a:lstStyle/>
          <a:p>
            <a:pPr algn="ctr"/>
            <a:r>
              <a:rPr lang="en-US" dirty="0" smtClean="0">
                <a:solidFill>
                  <a:schemeClr val="accent3"/>
                </a:solidFill>
              </a:rPr>
              <a:t>Previous Rule 8010</a:t>
            </a:r>
            <a:endParaRPr lang="en-US" dirty="0" smtClean="0"/>
          </a:p>
          <a:p>
            <a:pPr algn="ctr"/>
            <a:r>
              <a:rPr lang="en-US" dirty="0" smtClean="0"/>
              <a:t>--Associated with 1</a:t>
            </a:r>
            <a:r>
              <a:rPr lang="en-US" baseline="30000" dirty="0" smtClean="0"/>
              <a:t>st</a:t>
            </a:r>
            <a:r>
              <a:rPr lang="en-US" dirty="0" smtClean="0"/>
              <a:t> . Cir. BAP L.R. 8009-1, 8010-1 and 8015-1—</a:t>
            </a:r>
          </a:p>
          <a:p>
            <a:pPr algn="ctr"/>
            <a:r>
              <a:rPr lang="en-US" dirty="0" smtClean="0">
                <a:solidFill>
                  <a:srgbClr val="FF0000"/>
                </a:solidFill>
              </a:rPr>
              <a:t>Official Form B 17C</a:t>
            </a:r>
            <a:endParaRPr lang="en-US" dirty="0">
              <a:solidFill>
                <a:srgbClr val="FF0000"/>
              </a:solidFill>
            </a:endParaRPr>
          </a:p>
        </p:txBody>
      </p:sp>
    </p:spTree>
    <p:extLst>
      <p:ext uri="{BB962C8B-B14F-4D97-AF65-F5344CB8AC3E}">
        <p14:creationId xmlns:p14="http://schemas.microsoft.com/office/powerpoint/2010/main" xmlns="" val="2285242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3991" y="381000"/>
            <a:ext cx="5883342" cy="646331"/>
          </a:xfrm>
          <a:prstGeom prst="rect">
            <a:avLst/>
          </a:prstGeom>
        </p:spPr>
        <p:txBody>
          <a:bodyPr wrap="none">
            <a:spAutoFit/>
          </a:bodyPr>
          <a:lstStyle/>
          <a:p>
            <a:pPr algn="ctr"/>
            <a:r>
              <a:rPr lang="en-US" sz="3600" dirty="0">
                <a:solidFill>
                  <a:schemeClr val="accent2">
                    <a:lumMod val="75000"/>
                  </a:schemeClr>
                </a:solidFill>
                <a:latin typeface="Consolas" panose="020B0609020204030204" pitchFamily="49" charset="0"/>
                <a:cs typeface="Consolas" panose="020B0609020204030204" pitchFamily="49" charset="0"/>
              </a:rPr>
              <a:t>Bankruptcy</a:t>
            </a:r>
            <a:r>
              <a:rPr lang="en-US" dirty="0">
                <a:solidFill>
                  <a:schemeClr val="accent2">
                    <a:lumMod val="75000"/>
                  </a:schemeClr>
                </a:solidFill>
                <a:latin typeface="Consolas" panose="020B0609020204030204" pitchFamily="49" charset="0"/>
                <a:cs typeface="Consolas" panose="020B0609020204030204" pitchFamily="49" charset="0"/>
              </a:rPr>
              <a:t> </a:t>
            </a:r>
            <a:r>
              <a:rPr lang="en-US" sz="3600" dirty="0">
                <a:solidFill>
                  <a:schemeClr val="accent2">
                    <a:lumMod val="75000"/>
                  </a:schemeClr>
                </a:solidFill>
                <a:latin typeface="Consolas" panose="020B0609020204030204" pitchFamily="49" charset="0"/>
                <a:cs typeface="Consolas" panose="020B0609020204030204" pitchFamily="49" charset="0"/>
              </a:rPr>
              <a:t>Form Updates</a:t>
            </a:r>
          </a:p>
        </p:txBody>
      </p:sp>
      <p:sp>
        <p:nvSpPr>
          <p:cNvPr id="3" name="Rectangle 2"/>
          <p:cNvSpPr/>
          <p:nvPr/>
        </p:nvSpPr>
        <p:spPr>
          <a:xfrm>
            <a:off x="2133600" y="971846"/>
            <a:ext cx="4572000" cy="338554"/>
          </a:xfrm>
          <a:prstGeom prst="rect">
            <a:avLst/>
          </a:prstGeom>
        </p:spPr>
        <p:txBody>
          <a:bodyPr>
            <a:spAutoFit/>
          </a:bodyPr>
          <a:lstStyle/>
          <a:p>
            <a:pPr algn="ctr"/>
            <a:r>
              <a:rPr lang="en-US" sz="1400" dirty="0" smtClean="0">
                <a:solidFill>
                  <a:schemeClr val="accent4"/>
                </a:solidFill>
                <a:latin typeface="Bookman Old Style" panose="02050604050505020204" pitchFamily="18" charset="0"/>
                <a:cs typeface="Consolas" panose="020B0609020204030204" pitchFamily="49" charset="0"/>
              </a:rPr>
              <a:t>B 06- Summary (Summary of Schedules</a:t>
            </a:r>
            <a:r>
              <a:rPr lang="en-US" sz="1600" dirty="0" smtClean="0">
                <a:solidFill>
                  <a:schemeClr val="accent4"/>
                </a:solidFill>
                <a:latin typeface="Bookman Old Style" panose="02050604050505020204" pitchFamily="18" charset="0"/>
                <a:cs typeface="Consolas" panose="020B0609020204030204" pitchFamily="49" charset="0"/>
              </a:rPr>
              <a:t>)</a:t>
            </a:r>
            <a:endParaRPr lang="en-US" sz="1600" dirty="0">
              <a:solidFill>
                <a:schemeClr val="accent4"/>
              </a:solidFill>
              <a:latin typeface="Bookman Old Style" panose="02050604050505020204" pitchFamily="18" charset="0"/>
              <a:cs typeface="Consolas" panose="020B0609020204030204" pitchFamily="49" charset="0"/>
            </a:endParaRPr>
          </a:p>
        </p:txBody>
      </p:sp>
      <p:sp>
        <p:nvSpPr>
          <p:cNvPr id="4" name="Rectangle 3"/>
          <p:cNvSpPr/>
          <p:nvPr/>
        </p:nvSpPr>
        <p:spPr>
          <a:xfrm>
            <a:off x="1219200" y="1371600"/>
            <a:ext cx="6400800" cy="461665"/>
          </a:xfrm>
          <a:prstGeom prst="rect">
            <a:avLst/>
          </a:prstGeom>
        </p:spPr>
        <p:txBody>
          <a:bodyPr wrap="square">
            <a:spAutoFit/>
          </a:bodyPr>
          <a:lstStyle/>
          <a:p>
            <a:pPr algn="ctr"/>
            <a:r>
              <a:rPr lang="en-US" sz="1200" dirty="0" smtClean="0">
                <a:latin typeface="Bookman Old Style" panose="02050604050505020204" pitchFamily="18" charset="0"/>
              </a:rPr>
              <a:t>**Updated to give line number reference to the amended means-test forms for current monthly income.** </a:t>
            </a:r>
            <a:endParaRPr lang="en-US" sz="1200" dirty="0">
              <a:latin typeface="Bookman Old Style" panose="02050604050505020204" pitchFamily="18" charset="0"/>
            </a:endParaRPr>
          </a:p>
        </p:txBody>
      </p:sp>
      <p:pic>
        <p:nvPicPr>
          <p:cNvPr id="2050" name="Picture 2" descr="C:\Users\dfortes\Desktop\images for project\summary.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55081" y="1972733"/>
            <a:ext cx="3729037" cy="47767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546206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533400"/>
            <a:ext cx="4800600" cy="584775"/>
          </a:xfrm>
          <a:prstGeom prst="rect">
            <a:avLst/>
          </a:prstGeom>
          <a:noFill/>
        </p:spPr>
        <p:txBody>
          <a:bodyPr wrap="square" rtlCol="0">
            <a:spAutoFit/>
          </a:bodyPr>
          <a:lstStyle/>
          <a:p>
            <a:pPr algn="ctr"/>
            <a:r>
              <a:rPr lang="en-US" sz="3200" b="1" dirty="0" smtClean="0">
                <a:solidFill>
                  <a:schemeClr val="accent1"/>
                </a:solidFill>
              </a:rPr>
              <a:t>Rule 8016</a:t>
            </a:r>
            <a:endParaRPr lang="en-US" sz="3200" b="1" dirty="0">
              <a:solidFill>
                <a:schemeClr val="accent1"/>
              </a:solidFill>
            </a:endParaRPr>
          </a:p>
        </p:txBody>
      </p:sp>
      <p:sp>
        <p:nvSpPr>
          <p:cNvPr id="3" name="TextBox 2"/>
          <p:cNvSpPr txBox="1"/>
          <p:nvPr/>
        </p:nvSpPr>
        <p:spPr>
          <a:xfrm>
            <a:off x="304800" y="1219200"/>
            <a:ext cx="8305800" cy="523220"/>
          </a:xfrm>
          <a:prstGeom prst="rect">
            <a:avLst/>
          </a:prstGeom>
          <a:noFill/>
        </p:spPr>
        <p:txBody>
          <a:bodyPr wrap="square" rtlCol="0">
            <a:spAutoFit/>
          </a:bodyPr>
          <a:lstStyle/>
          <a:p>
            <a:pPr algn="ctr"/>
            <a:r>
              <a:rPr lang="en-US" sz="2800" dirty="0" smtClean="0">
                <a:solidFill>
                  <a:schemeClr val="accent2"/>
                </a:solidFill>
                <a:latin typeface="+mj-lt"/>
              </a:rPr>
              <a:t>Cross-Appeals</a:t>
            </a:r>
            <a:endParaRPr lang="en-US" sz="2800" dirty="0">
              <a:solidFill>
                <a:schemeClr val="accent2"/>
              </a:solidFill>
              <a:latin typeface="+mj-lt"/>
            </a:endParaRPr>
          </a:p>
        </p:txBody>
      </p:sp>
      <p:sp>
        <p:nvSpPr>
          <p:cNvPr id="4" name="TextBox 3"/>
          <p:cNvSpPr txBox="1"/>
          <p:nvPr/>
        </p:nvSpPr>
        <p:spPr>
          <a:xfrm>
            <a:off x="756821" y="2905035"/>
            <a:ext cx="7772400" cy="3046988"/>
          </a:xfrm>
          <a:prstGeom prst="rect">
            <a:avLst/>
          </a:prstGeom>
          <a:noFill/>
        </p:spPr>
        <p:txBody>
          <a:bodyPr wrap="square" rtlCol="0">
            <a:spAutoFit/>
          </a:bodyPr>
          <a:lstStyle/>
          <a:p>
            <a:r>
              <a:rPr lang="en-US" sz="2400" dirty="0"/>
              <a:t>This rule addresses cross-appeals</a:t>
            </a:r>
            <a:r>
              <a:rPr lang="en-US" sz="2400" dirty="0" smtClean="0"/>
              <a:t>.</a:t>
            </a:r>
          </a:p>
          <a:p>
            <a:endParaRPr lang="en-US" sz="2400" dirty="0"/>
          </a:p>
          <a:p>
            <a:r>
              <a:rPr lang="en-US" sz="2400" dirty="0"/>
              <a:t>(a) Applicability - This rule applies to a case in which a cross-appeal is filed.</a:t>
            </a:r>
          </a:p>
          <a:p>
            <a:r>
              <a:rPr lang="en-US" sz="2400" dirty="0"/>
              <a:t> </a:t>
            </a:r>
          </a:p>
          <a:p>
            <a:r>
              <a:rPr lang="en-US" sz="2400" dirty="0"/>
              <a:t>(b) Designation of appellant - These designations may be modified by the parties’ agreement or by court order.</a:t>
            </a:r>
          </a:p>
          <a:p>
            <a:r>
              <a:rPr lang="en-US" sz="2400" dirty="0"/>
              <a:t> </a:t>
            </a:r>
          </a:p>
        </p:txBody>
      </p:sp>
      <p:sp>
        <p:nvSpPr>
          <p:cNvPr id="5" name="TextBox 4"/>
          <p:cNvSpPr txBox="1"/>
          <p:nvPr/>
        </p:nvSpPr>
        <p:spPr>
          <a:xfrm>
            <a:off x="1125984" y="1978954"/>
            <a:ext cx="6629400" cy="646331"/>
          </a:xfrm>
          <a:prstGeom prst="rect">
            <a:avLst/>
          </a:prstGeom>
          <a:noFill/>
        </p:spPr>
        <p:txBody>
          <a:bodyPr wrap="square" rtlCol="0">
            <a:spAutoFit/>
          </a:bodyPr>
          <a:lstStyle/>
          <a:p>
            <a:pPr algn="ctr"/>
            <a:r>
              <a:rPr lang="en-US" dirty="0" smtClean="0">
                <a:solidFill>
                  <a:schemeClr val="accent3"/>
                </a:solidFill>
              </a:rPr>
              <a:t>New Rule</a:t>
            </a:r>
            <a:endParaRPr lang="en-US" dirty="0" smtClean="0"/>
          </a:p>
          <a:p>
            <a:pPr algn="ctr"/>
            <a:r>
              <a:rPr lang="en-US" dirty="0" smtClean="0">
                <a:solidFill>
                  <a:srgbClr val="FF0000"/>
                </a:solidFill>
              </a:rPr>
              <a:t>Official Form B 17C</a:t>
            </a:r>
            <a:endParaRPr lang="en-US" dirty="0">
              <a:solidFill>
                <a:srgbClr val="FF0000"/>
              </a:solidFill>
            </a:endParaRPr>
          </a:p>
        </p:txBody>
      </p:sp>
    </p:spTree>
    <p:extLst>
      <p:ext uri="{BB962C8B-B14F-4D97-AF65-F5344CB8AC3E}">
        <p14:creationId xmlns:p14="http://schemas.microsoft.com/office/powerpoint/2010/main" xmlns="" val="4569761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89844"/>
            <a:ext cx="8001000" cy="5539978"/>
          </a:xfrm>
          <a:prstGeom prst="rect">
            <a:avLst/>
          </a:prstGeom>
        </p:spPr>
        <p:txBody>
          <a:bodyPr wrap="square">
            <a:spAutoFit/>
          </a:bodyPr>
          <a:lstStyle/>
          <a:p>
            <a:r>
              <a:rPr lang="en-US" sz="2400" dirty="0"/>
              <a:t>(c) Briefs </a:t>
            </a:r>
          </a:p>
          <a:p>
            <a:r>
              <a:rPr lang="en-US" sz="2400" dirty="0"/>
              <a:t>(1) Appellant’s Principal Brief. The appellant must file a principal brief in the appeal. That brief must comply with Rule 8014(a).</a:t>
            </a:r>
          </a:p>
          <a:p>
            <a:r>
              <a:rPr lang="en-US" sz="2400" dirty="0"/>
              <a:t> </a:t>
            </a:r>
          </a:p>
          <a:p>
            <a:r>
              <a:rPr lang="en-US" sz="2400" dirty="0"/>
              <a:t>(2) Appellee’s Principal and Response Brief. - That brief must comply with Rule 8014(a), except that the brief need not include a statement of the case unless the appellee is dissatisfied with the appellant’s statement.</a:t>
            </a:r>
          </a:p>
          <a:p>
            <a:r>
              <a:rPr lang="en-US" sz="2400" dirty="0"/>
              <a:t> </a:t>
            </a:r>
          </a:p>
          <a:p>
            <a:r>
              <a:rPr lang="en-US" sz="2400" dirty="0"/>
              <a:t>(3) Appellant’s Response and Reply Brief. - That brief must comply with Rule 8014(a)(2)-(8) and (10), except that none of the following need appear unless the appellant is dissatisfied with the appellee’s statement in the cross-appeal</a:t>
            </a:r>
          </a:p>
          <a:p>
            <a:r>
              <a:rPr lang="en-US" dirty="0"/>
              <a:t> </a:t>
            </a:r>
          </a:p>
        </p:txBody>
      </p:sp>
    </p:spTree>
    <p:extLst>
      <p:ext uri="{BB962C8B-B14F-4D97-AF65-F5344CB8AC3E}">
        <p14:creationId xmlns:p14="http://schemas.microsoft.com/office/powerpoint/2010/main" xmlns="" val="22662382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7924800" cy="5632311"/>
          </a:xfrm>
          <a:prstGeom prst="rect">
            <a:avLst/>
          </a:prstGeom>
          <a:noFill/>
        </p:spPr>
        <p:txBody>
          <a:bodyPr wrap="square" rtlCol="0">
            <a:spAutoFit/>
          </a:bodyPr>
          <a:lstStyle/>
          <a:p>
            <a:r>
              <a:rPr lang="en-US" sz="2400" dirty="0"/>
              <a:t>(4) Appellee’s Reply Brief. That brief must comply with Rule 8014(a)(2)-(3) and (10) and must be limited to the issues presented by the cross-appeal.</a:t>
            </a:r>
          </a:p>
          <a:p>
            <a:r>
              <a:rPr lang="en-US" sz="2400" dirty="0"/>
              <a:t> </a:t>
            </a:r>
          </a:p>
          <a:p>
            <a:r>
              <a:rPr lang="en-US" sz="2400" dirty="0"/>
              <a:t>(d) Length</a:t>
            </a:r>
          </a:p>
          <a:p>
            <a:r>
              <a:rPr lang="en-US" sz="2400" dirty="0"/>
              <a:t>(1) Page Limitation. Unless it complies with paragraphs (2) and (3), the appellant’s principal brief must not exceed 30 pages; the appellee’s principal and response brief, 35 pages; the appellant’s response and reply brief, 30 pages; and the appellee’s reply brief, 15 pages.</a:t>
            </a:r>
          </a:p>
          <a:p>
            <a:r>
              <a:rPr lang="en-US" sz="2400" dirty="0"/>
              <a:t> </a:t>
            </a:r>
          </a:p>
          <a:p>
            <a:r>
              <a:rPr lang="en-US" sz="2400" dirty="0"/>
              <a:t>(2) Type-Volume Limitation. - it contains no more than 14,000 words; or it uses a monospaced face and contains no more than 1,300 lines of text., </a:t>
            </a:r>
          </a:p>
          <a:p>
            <a:r>
              <a:rPr lang="en-US" sz="2400" dirty="0"/>
              <a:t> </a:t>
            </a:r>
          </a:p>
        </p:txBody>
      </p:sp>
    </p:spTree>
    <p:extLst>
      <p:ext uri="{BB962C8B-B14F-4D97-AF65-F5344CB8AC3E}">
        <p14:creationId xmlns:p14="http://schemas.microsoft.com/office/powerpoint/2010/main" xmlns="" val="23219460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838200"/>
            <a:ext cx="7543800" cy="6001643"/>
          </a:xfrm>
          <a:prstGeom prst="rect">
            <a:avLst/>
          </a:prstGeom>
          <a:noFill/>
        </p:spPr>
        <p:txBody>
          <a:bodyPr wrap="square" rtlCol="0">
            <a:spAutoFit/>
          </a:bodyPr>
          <a:lstStyle/>
          <a:p>
            <a:r>
              <a:rPr lang="en-US" sz="2400" dirty="0"/>
              <a:t>The appellee’s principal and response brief is acceptable if: (i) it contains no more than 16,500 words; or (ii) it uses a monospaced face and contains no more than 1,500 lines of text.</a:t>
            </a:r>
          </a:p>
          <a:p>
            <a:r>
              <a:rPr lang="en-US" sz="2400" dirty="0"/>
              <a:t> </a:t>
            </a:r>
          </a:p>
          <a:p>
            <a:r>
              <a:rPr lang="en-US" sz="2400" dirty="0"/>
              <a:t>(e) Time to serve and file a brief</a:t>
            </a:r>
          </a:p>
          <a:p>
            <a:r>
              <a:rPr lang="en-US" sz="2400" dirty="0"/>
              <a:t> </a:t>
            </a:r>
          </a:p>
          <a:p>
            <a:r>
              <a:rPr lang="en-US" sz="2400" dirty="0"/>
              <a:t>(1) the appellant’s principal brief, within 30 Days</a:t>
            </a:r>
          </a:p>
          <a:p>
            <a:r>
              <a:rPr lang="en-US" sz="2400" dirty="0"/>
              <a:t> </a:t>
            </a:r>
          </a:p>
          <a:p>
            <a:r>
              <a:rPr lang="en-US" sz="2400" dirty="0"/>
              <a:t>(2) the appellee’s principal and response brief, within 30 days after the appellant’s principal brief is served</a:t>
            </a:r>
            <a:r>
              <a:rPr lang="en-US" sz="2400" dirty="0" smtClean="0"/>
              <a:t>;</a:t>
            </a:r>
          </a:p>
          <a:p>
            <a:endParaRPr lang="en-US" sz="2400" dirty="0"/>
          </a:p>
          <a:p>
            <a:r>
              <a:rPr lang="en-US" sz="2400" dirty="0"/>
              <a:t>(3) the appellant’s response and reply brief, within 30 days after the appellee’s principal and response brief is served; and</a:t>
            </a:r>
          </a:p>
          <a:p>
            <a:r>
              <a:rPr lang="en-US" sz="2400" dirty="0"/>
              <a:t> </a:t>
            </a:r>
          </a:p>
        </p:txBody>
      </p:sp>
    </p:spTree>
    <p:extLst>
      <p:ext uri="{BB962C8B-B14F-4D97-AF65-F5344CB8AC3E}">
        <p14:creationId xmlns:p14="http://schemas.microsoft.com/office/powerpoint/2010/main" xmlns="" val="31980103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762000"/>
            <a:ext cx="7620000" cy="1477328"/>
          </a:xfrm>
          <a:prstGeom prst="rect">
            <a:avLst/>
          </a:prstGeom>
        </p:spPr>
        <p:txBody>
          <a:bodyPr wrap="square">
            <a:spAutoFit/>
          </a:bodyPr>
          <a:lstStyle/>
          <a:p>
            <a:r>
              <a:rPr lang="en-US" sz="2400" dirty="0"/>
              <a:t>(4) the appellee’s  reply brief, within 14 days after the appellant’s response and reply brief is served, but at least 7 days before scheduled argument.</a:t>
            </a:r>
          </a:p>
          <a:p>
            <a:endParaRPr lang="en-US" dirty="0"/>
          </a:p>
        </p:txBody>
      </p:sp>
    </p:spTree>
    <p:extLst>
      <p:ext uri="{BB962C8B-B14F-4D97-AF65-F5344CB8AC3E}">
        <p14:creationId xmlns:p14="http://schemas.microsoft.com/office/powerpoint/2010/main" xmlns="" val="13132867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533400"/>
            <a:ext cx="4800600" cy="584775"/>
          </a:xfrm>
          <a:prstGeom prst="rect">
            <a:avLst/>
          </a:prstGeom>
          <a:noFill/>
        </p:spPr>
        <p:txBody>
          <a:bodyPr wrap="square" rtlCol="0">
            <a:spAutoFit/>
          </a:bodyPr>
          <a:lstStyle/>
          <a:p>
            <a:pPr algn="ctr"/>
            <a:r>
              <a:rPr lang="en-US" sz="3200" b="1" dirty="0" smtClean="0">
                <a:solidFill>
                  <a:schemeClr val="accent1"/>
                </a:solidFill>
              </a:rPr>
              <a:t>Rule 8017</a:t>
            </a:r>
            <a:endParaRPr lang="en-US" sz="3200" b="1" dirty="0">
              <a:solidFill>
                <a:schemeClr val="accent1"/>
              </a:solidFill>
            </a:endParaRPr>
          </a:p>
        </p:txBody>
      </p:sp>
      <p:sp>
        <p:nvSpPr>
          <p:cNvPr id="3" name="TextBox 2"/>
          <p:cNvSpPr txBox="1"/>
          <p:nvPr/>
        </p:nvSpPr>
        <p:spPr>
          <a:xfrm>
            <a:off x="304800" y="1219200"/>
            <a:ext cx="8305800" cy="523220"/>
          </a:xfrm>
          <a:prstGeom prst="rect">
            <a:avLst/>
          </a:prstGeom>
          <a:noFill/>
        </p:spPr>
        <p:txBody>
          <a:bodyPr wrap="square" rtlCol="0">
            <a:spAutoFit/>
          </a:bodyPr>
          <a:lstStyle/>
          <a:p>
            <a:pPr algn="ctr"/>
            <a:r>
              <a:rPr lang="en-US" sz="2800" dirty="0" smtClean="0">
                <a:solidFill>
                  <a:schemeClr val="accent2"/>
                </a:solidFill>
                <a:latin typeface="+mj-lt"/>
              </a:rPr>
              <a:t>Brief of an Amicus Curiae </a:t>
            </a:r>
            <a:endParaRPr lang="en-US" sz="2800" dirty="0">
              <a:solidFill>
                <a:schemeClr val="accent2"/>
              </a:solidFill>
              <a:latin typeface="+mj-lt"/>
            </a:endParaRPr>
          </a:p>
        </p:txBody>
      </p:sp>
      <p:sp>
        <p:nvSpPr>
          <p:cNvPr id="4" name="TextBox 3"/>
          <p:cNvSpPr txBox="1"/>
          <p:nvPr/>
        </p:nvSpPr>
        <p:spPr>
          <a:xfrm>
            <a:off x="871491" y="3352800"/>
            <a:ext cx="7772400" cy="1200329"/>
          </a:xfrm>
          <a:prstGeom prst="rect">
            <a:avLst/>
          </a:prstGeom>
          <a:noFill/>
        </p:spPr>
        <p:txBody>
          <a:bodyPr wrap="square" rtlCol="0">
            <a:spAutoFit/>
          </a:bodyPr>
          <a:lstStyle/>
          <a:p>
            <a:r>
              <a:rPr lang="en-US" sz="2400" dirty="0"/>
              <a:t>This is substantially similar to F. R. App.P. 29 and governs the procedure for filing an amicus curiae brief. </a:t>
            </a:r>
          </a:p>
          <a:p>
            <a:r>
              <a:rPr lang="en-US" sz="2400" dirty="0"/>
              <a:t> </a:t>
            </a:r>
          </a:p>
        </p:txBody>
      </p:sp>
      <p:sp>
        <p:nvSpPr>
          <p:cNvPr id="5" name="TextBox 4"/>
          <p:cNvSpPr txBox="1"/>
          <p:nvPr/>
        </p:nvSpPr>
        <p:spPr>
          <a:xfrm>
            <a:off x="1066800" y="2161401"/>
            <a:ext cx="6629400" cy="369332"/>
          </a:xfrm>
          <a:prstGeom prst="rect">
            <a:avLst/>
          </a:prstGeom>
          <a:noFill/>
        </p:spPr>
        <p:txBody>
          <a:bodyPr wrap="square" rtlCol="0">
            <a:spAutoFit/>
          </a:bodyPr>
          <a:lstStyle/>
          <a:p>
            <a:pPr algn="ctr"/>
            <a:r>
              <a:rPr lang="en-US" dirty="0" smtClean="0">
                <a:solidFill>
                  <a:schemeClr val="accent3"/>
                </a:solidFill>
              </a:rPr>
              <a:t>Derived from F.R. App.P 29</a:t>
            </a:r>
            <a:endParaRPr lang="en-US" dirty="0">
              <a:solidFill>
                <a:srgbClr val="FF0000"/>
              </a:solidFill>
            </a:endParaRPr>
          </a:p>
        </p:txBody>
      </p:sp>
    </p:spTree>
    <p:extLst>
      <p:ext uri="{BB962C8B-B14F-4D97-AF65-F5344CB8AC3E}">
        <p14:creationId xmlns:p14="http://schemas.microsoft.com/office/powerpoint/2010/main" xmlns="" val="13668016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533400"/>
            <a:ext cx="4800600" cy="584775"/>
          </a:xfrm>
          <a:prstGeom prst="rect">
            <a:avLst/>
          </a:prstGeom>
          <a:noFill/>
        </p:spPr>
        <p:txBody>
          <a:bodyPr wrap="square" rtlCol="0">
            <a:spAutoFit/>
          </a:bodyPr>
          <a:lstStyle/>
          <a:p>
            <a:pPr algn="ctr"/>
            <a:r>
              <a:rPr lang="en-US" sz="3200" b="1" dirty="0" smtClean="0">
                <a:solidFill>
                  <a:schemeClr val="accent1"/>
                </a:solidFill>
              </a:rPr>
              <a:t>Rule 8018</a:t>
            </a:r>
            <a:endParaRPr lang="en-US" sz="3200" b="1" dirty="0">
              <a:solidFill>
                <a:schemeClr val="accent1"/>
              </a:solidFill>
            </a:endParaRPr>
          </a:p>
        </p:txBody>
      </p:sp>
      <p:sp>
        <p:nvSpPr>
          <p:cNvPr id="3" name="TextBox 2"/>
          <p:cNvSpPr txBox="1"/>
          <p:nvPr/>
        </p:nvSpPr>
        <p:spPr>
          <a:xfrm>
            <a:off x="304800" y="1219200"/>
            <a:ext cx="8305800" cy="523220"/>
          </a:xfrm>
          <a:prstGeom prst="rect">
            <a:avLst/>
          </a:prstGeom>
          <a:noFill/>
        </p:spPr>
        <p:txBody>
          <a:bodyPr wrap="square" rtlCol="0">
            <a:spAutoFit/>
          </a:bodyPr>
          <a:lstStyle/>
          <a:p>
            <a:pPr algn="ctr"/>
            <a:r>
              <a:rPr lang="en-US" sz="2800" dirty="0" smtClean="0">
                <a:solidFill>
                  <a:schemeClr val="accent2"/>
                </a:solidFill>
                <a:latin typeface="+mj-lt"/>
              </a:rPr>
              <a:t>Serving and Filing Briefs; Appendices </a:t>
            </a:r>
            <a:endParaRPr lang="en-US" sz="2800" dirty="0">
              <a:solidFill>
                <a:schemeClr val="accent2"/>
              </a:solidFill>
              <a:latin typeface="+mj-lt"/>
            </a:endParaRPr>
          </a:p>
        </p:txBody>
      </p:sp>
      <p:sp>
        <p:nvSpPr>
          <p:cNvPr id="4" name="TextBox 3"/>
          <p:cNvSpPr txBox="1"/>
          <p:nvPr/>
        </p:nvSpPr>
        <p:spPr>
          <a:xfrm>
            <a:off x="838200" y="2703731"/>
            <a:ext cx="7772400" cy="3416320"/>
          </a:xfrm>
          <a:prstGeom prst="rect">
            <a:avLst/>
          </a:prstGeom>
          <a:noFill/>
        </p:spPr>
        <p:txBody>
          <a:bodyPr wrap="square" rtlCol="0">
            <a:spAutoFit/>
          </a:bodyPr>
          <a:lstStyle/>
          <a:p>
            <a:r>
              <a:rPr lang="en-US" sz="2400" dirty="0"/>
              <a:t>Amended (a)(1) Appellant must serve and file brief w/in 30 days after the docketing of ntc that the record has been transmitted or is available electronically. [Old rule 8009 – 14 days after entry of the appeal on the docket</a:t>
            </a:r>
            <a:r>
              <a:rPr lang="en-US" sz="2400" dirty="0" smtClean="0"/>
              <a:t>]</a:t>
            </a:r>
          </a:p>
          <a:p>
            <a:endParaRPr lang="en-US" sz="2400" dirty="0"/>
          </a:p>
          <a:p>
            <a:r>
              <a:rPr lang="en-US" sz="2400" dirty="0"/>
              <a:t>Amended (a)(2) Appellee – serve and file brief w/in 30 days after service of the appellants brief [Old Rule 8009 – 14 days]</a:t>
            </a:r>
          </a:p>
          <a:p>
            <a:r>
              <a:rPr lang="en-US" sz="2400" dirty="0"/>
              <a:t> </a:t>
            </a:r>
          </a:p>
          <a:p>
            <a:r>
              <a:rPr lang="en-US" sz="2400" dirty="0"/>
              <a:t> </a:t>
            </a:r>
          </a:p>
        </p:txBody>
      </p:sp>
      <p:sp>
        <p:nvSpPr>
          <p:cNvPr id="5" name="TextBox 4"/>
          <p:cNvSpPr txBox="1"/>
          <p:nvPr/>
        </p:nvSpPr>
        <p:spPr>
          <a:xfrm>
            <a:off x="1118216" y="1905000"/>
            <a:ext cx="6629400" cy="646331"/>
          </a:xfrm>
          <a:prstGeom prst="rect">
            <a:avLst/>
          </a:prstGeom>
          <a:noFill/>
        </p:spPr>
        <p:txBody>
          <a:bodyPr wrap="square" rtlCol="0">
            <a:spAutoFit/>
          </a:bodyPr>
          <a:lstStyle/>
          <a:p>
            <a:pPr algn="ctr"/>
            <a:r>
              <a:rPr lang="en-US" dirty="0" smtClean="0">
                <a:solidFill>
                  <a:schemeClr val="accent3"/>
                </a:solidFill>
              </a:rPr>
              <a:t>Previous Rule 8009</a:t>
            </a:r>
            <a:endParaRPr lang="en-US" dirty="0" smtClean="0"/>
          </a:p>
          <a:p>
            <a:pPr algn="ctr"/>
            <a:r>
              <a:rPr lang="en-US" dirty="0" smtClean="0"/>
              <a:t>--Associated with 1</a:t>
            </a:r>
            <a:r>
              <a:rPr lang="en-US" baseline="30000" dirty="0" smtClean="0"/>
              <a:t>st</a:t>
            </a:r>
            <a:r>
              <a:rPr lang="en-US" dirty="0" smtClean="0"/>
              <a:t> . Cir. BAP L.R. 8018-1--</a:t>
            </a:r>
            <a:endParaRPr lang="en-US" dirty="0"/>
          </a:p>
        </p:txBody>
      </p:sp>
    </p:spTree>
    <p:extLst>
      <p:ext uri="{BB962C8B-B14F-4D97-AF65-F5344CB8AC3E}">
        <p14:creationId xmlns:p14="http://schemas.microsoft.com/office/powerpoint/2010/main" xmlns="" val="31003750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3808" y="304800"/>
            <a:ext cx="8229600" cy="6370975"/>
          </a:xfrm>
          <a:prstGeom prst="rect">
            <a:avLst/>
          </a:prstGeom>
        </p:spPr>
        <p:txBody>
          <a:bodyPr wrap="square">
            <a:spAutoFit/>
          </a:bodyPr>
          <a:lstStyle/>
          <a:p>
            <a:r>
              <a:rPr lang="en-US" sz="2400" dirty="0"/>
              <a:t>Amended (a)(3) Appellants reply brief  may be filed within 14 days after service of the appellee’s brief, but it must be filed at least 7 days before scheduled argument, unless BAP and DC allow a later filing. [Removes reference to deadline to file briefs if cross appeal has been filed</a:t>
            </a:r>
            <a:r>
              <a:rPr lang="en-US" sz="2400" dirty="0" smtClean="0"/>
              <a:t>.]</a:t>
            </a:r>
          </a:p>
          <a:p>
            <a:endParaRPr lang="en-US" sz="2400" dirty="0"/>
          </a:p>
          <a:p>
            <a:r>
              <a:rPr lang="en-US" sz="2400" dirty="0" smtClean="0">
                <a:solidFill>
                  <a:schemeClr val="accent2"/>
                </a:solidFill>
              </a:rPr>
              <a:t>NEW</a:t>
            </a:r>
            <a:r>
              <a:rPr lang="en-US" sz="2400" dirty="0" smtClean="0">
                <a:solidFill>
                  <a:schemeClr val="accent2"/>
                </a:solidFill>
                <a:sym typeface="Wingdings" panose="05000000000000000000" pitchFamily="2" charset="2"/>
              </a:rPr>
              <a:t> </a:t>
            </a:r>
            <a:r>
              <a:rPr lang="en-US" sz="2400" dirty="0" smtClean="0"/>
              <a:t>Amended </a:t>
            </a:r>
            <a:r>
              <a:rPr lang="en-US" sz="2400" dirty="0"/>
              <a:t>(a)(4) </a:t>
            </a:r>
            <a:r>
              <a:rPr lang="en-US" sz="2400" dirty="0" smtClean="0"/>
              <a:t>Appellee </a:t>
            </a:r>
            <a:r>
              <a:rPr lang="en-US" sz="2400" dirty="0"/>
              <a:t>who fails to file a brief will not be heard at oral argument unless DC and BAP allow.</a:t>
            </a:r>
          </a:p>
          <a:p>
            <a:r>
              <a:rPr lang="en-US" sz="2400" dirty="0"/>
              <a:t> </a:t>
            </a:r>
          </a:p>
          <a:p>
            <a:r>
              <a:rPr lang="en-US" sz="2400" dirty="0"/>
              <a:t>(b)Duty to Serve and File an Appendix to the Brief.  (b)(1) Appellant must serve and file with its brief excerpts of the record as an appendix [Removed – if appeal is to the BAP].  </a:t>
            </a:r>
          </a:p>
          <a:p>
            <a:r>
              <a:rPr lang="en-US" sz="2400" dirty="0"/>
              <a:t> </a:t>
            </a:r>
          </a:p>
          <a:p>
            <a:r>
              <a:rPr lang="en-US" sz="2400" dirty="0"/>
              <a:t>(b)(1)(A)-(F) outlines what should be in the appendix.  Removes specific reference to old 8009(b)(2) and (6), pretrial order and motion and response on which the court rendered decision.  </a:t>
            </a:r>
          </a:p>
          <a:p>
            <a:r>
              <a:rPr lang="en-US" sz="2400" dirty="0"/>
              <a:t> </a:t>
            </a:r>
          </a:p>
        </p:txBody>
      </p:sp>
    </p:spTree>
    <p:extLst>
      <p:ext uri="{BB962C8B-B14F-4D97-AF65-F5344CB8AC3E}">
        <p14:creationId xmlns:p14="http://schemas.microsoft.com/office/powerpoint/2010/main" xmlns="" val="10762525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620000" cy="5539978"/>
          </a:xfrm>
          <a:prstGeom prst="rect">
            <a:avLst/>
          </a:prstGeom>
          <a:noFill/>
        </p:spPr>
        <p:txBody>
          <a:bodyPr wrap="square" rtlCol="0">
            <a:spAutoFit/>
          </a:bodyPr>
          <a:lstStyle/>
          <a:p>
            <a:r>
              <a:rPr lang="en-US" sz="2400" dirty="0"/>
              <a:t>(b)(2) Appellee may serve and file an appendix with its briefs, material required to be included by the appellant or relevant to the appeal or cross appeal, but omitted by the appellant.</a:t>
            </a:r>
          </a:p>
          <a:p>
            <a:r>
              <a:rPr lang="en-US" sz="2400" dirty="0"/>
              <a:t> </a:t>
            </a:r>
          </a:p>
          <a:p>
            <a:r>
              <a:rPr lang="en-US" sz="2400" dirty="0"/>
              <a:t>(b)(3) Cross appellee – appellant as cross appellee may  file appendix</a:t>
            </a:r>
          </a:p>
          <a:p>
            <a:r>
              <a:rPr lang="en-US" sz="2400" dirty="0"/>
              <a:t> </a:t>
            </a:r>
          </a:p>
          <a:p>
            <a:r>
              <a:rPr lang="en-US" sz="2400" dirty="0"/>
              <a:t>(c) Format of appendix</a:t>
            </a:r>
          </a:p>
          <a:p>
            <a:r>
              <a:rPr lang="en-US" sz="2400" dirty="0"/>
              <a:t> </a:t>
            </a:r>
          </a:p>
          <a:p>
            <a:r>
              <a:rPr lang="en-US" sz="2400" dirty="0"/>
              <a:t>(d) Exhibits – May be contained in a separate volume[s].</a:t>
            </a:r>
          </a:p>
          <a:p>
            <a:r>
              <a:rPr lang="en-US" sz="2400" dirty="0"/>
              <a:t> </a:t>
            </a:r>
          </a:p>
          <a:p>
            <a:r>
              <a:rPr lang="en-US" sz="2400" dirty="0"/>
              <a:t>(e)Appeal on the Original Record Without an Appendix. USDC or BAP may dispense with appendix. </a:t>
            </a:r>
          </a:p>
          <a:p>
            <a:endParaRPr lang="en-US" dirty="0"/>
          </a:p>
        </p:txBody>
      </p:sp>
    </p:spTree>
    <p:extLst>
      <p:ext uri="{BB962C8B-B14F-4D97-AF65-F5344CB8AC3E}">
        <p14:creationId xmlns:p14="http://schemas.microsoft.com/office/powerpoint/2010/main" xmlns="" val="38290928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533400"/>
            <a:ext cx="4800600" cy="584775"/>
          </a:xfrm>
          <a:prstGeom prst="rect">
            <a:avLst/>
          </a:prstGeom>
          <a:noFill/>
        </p:spPr>
        <p:txBody>
          <a:bodyPr wrap="square" rtlCol="0">
            <a:spAutoFit/>
          </a:bodyPr>
          <a:lstStyle/>
          <a:p>
            <a:pPr algn="ctr"/>
            <a:r>
              <a:rPr lang="en-US" sz="3200" b="1" dirty="0" smtClean="0">
                <a:solidFill>
                  <a:schemeClr val="accent1"/>
                </a:solidFill>
              </a:rPr>
              <a:t>Rule 8019</a:t>
            </a:r>
            <a:endParaRPr lang="en-US" sz="3200" b="1" dirty="0">
              <a:solidFill>
                <a:schemeClr val="accent1"/>
              </a:solidFill>
            </a:endParaRPr>
          </a:p>
        </p:txBody>
      </p:sp>
      <p:sp>
        <p:nvSpPr>
          <p:cNvPr id="3" name="TextBox 2"/>
          <p:cNvSpPr txBox="1"/>
          <p:nvPr/>
        </p:nvSpPr>
        <p:spPr>
          <a:xfrm>
            <a:off x="304800" y="1219200"/>
            <a:ext cx="8305800" cy="523220"/>
          </a:xfrm>
          <a:prstGeom prst="rect">
            <a:avLst/>
          </a:prstGeom>
          <a:noFill/>
        </p:spPr>
        <p:txBody>
          <a:bodyPr wrap="square" rtlCol="0">
            <a:spAutoFit/>
          </a:bodyPr>
          <a:lstStyle/>
          <a:p>
            <a:pPr algn="ctr"/>
            <a:r>
              <a:rPr lang="en-US" sz="2800" dirty="0" smtClean="0">
                <a:solidFill>
                  <a:schemeClr val="accent2"/>
                </a:solidFill>
                <a:latin typeface="+mj-lt"/>
              </a:rPr>
              <a:t>Oral Argument</a:t>
            </a:r>
            <a:endParaRPr lang="en-US" sz="2800" dirty="0">
              <a:solidFill>
                <a:schemeClr val="accent2"/>
              </a:solidFill>
              <a:latin typeface="+mj-lt"/>
            </a:endParaRPr>
          </a:p>
        </p:txBody>
      </p:sp>
      <p:sp>
        <p:nvSpPr>
          <p:cNvPr id="4" name="TextBox 3"/>
          <p:cNvSpPr txBox="1"/>
          <p:nvPr/>
        </p:nvSpPr>
        <p:spPr>
          <a:xfrm>
            <a:off x="838200" y="2703731"/>
            <a:ext cx="7772400" cy="3785652"/>
          </a:xfrm>
          <a:prstGeom prst="rect">
            <a:avLst/>
          </a:prstGeom>
          <a:noFill/>
        </p:spPr>
        <p:txBody>
          <a:bodyPr wrap="square" rtlCol="0">
            <a:spAutoFit/>
          </a:bodyPr>
          <a:lstStyle/>
          <a:p>
            <a:pPr marL="457200" indent="-457200">
              <a:buAutoNum type="alphaLcParenBoth"/>
            </a:pPr>
            <a:r>
              <a:rPr lang="en-US" sz="2400" dirty="0" smtClean="0"/>
              <a:t>Party’s </a:t>
            </a:r>
            <a:r>
              <a:rPr lang="en-US" sz="2400" dirty="0"/>
              <a:t>Statement – same as Old Rule </a:t>
            </a:r>
            <a:r>
              <a:rPr lang="en-US" sz="2400" dirty="0" smtClean="0"/>
              <a:t>8012</a:t>
            </a:r>
          </a:p>
          <a:p>
            <a:endParaRPr lang="en-US" sz="2400" dirty="0"/>
          </a:p>
          <a:p>
            <a:r>
              <a:rPr lang="en-US" sz="2400" dirty="0"/>
              <a:t>(b) Presumption of Oral Argument and Exceptions. This is the same as Old rule 8012 </a:t>
            </a:r>
            <a:endParaRPr lang="en-US" sz="2400" dirty="0" smtClean="0"/>
          </a:p>
          <a:p>
            <a:endParaRPr lang="en-US" sz="2400" dirty="0"/>
          </a:p>
          <a:p>
            <a:r>
              <a:rPr lang="en-US" sz="2400" dirty="0" smtClean="0">
                <a:solidFill>
                  <a:schemeClr val="accent2"/>
                </a:solidFill>
              </a:rPr>
              <a:t>NEW</a:t>
            </a:r>
            <a:r>
              <a:rPr lang="en-US" sz="2400" dirty="0" smtClean="0">
                <a:solidFill>
                  <a:schemeClr val="accent2"/>
                </a:solidFill>
                <a:sym typeface="Wingdings" panose="05000000000000000000" pitchFamily="2" charset="2"/>
              </a:rPr>
              <a:t> </a:t>
            </a:r>
            <a:r>
              <a:rPr lang="en-US" sz="2400" dirty="0" smtClean="0"/>
              <a:t>(c</a:t>
            </a:r>
            <a:r>
              <a:rPr lang="en-US" sz="2400" dirty="0"/>
              <a:t>) Notice of Argument; Postponement. </a:t>
            </a:r>
            <a:r>
              <a:rPr lang="en-US" sz="2400" dirty="0" smtClean="0"/>
              <a:t>USDC </a:t>
            </a:r>
            <a:r>
              <a:rPr lang="en-US" sz="2400" dirty="0"/>
              <a:t>and BAP must advise all parties of the date, time and place for oral argument and the time allowed for each side. Motion to Postpone must be filed within a reasonable time</a:t>
            </a:r>
            <a:r>
              <a:rPr lang="en-US" sz="2400" dirty="0" smtClean="0"/>
              <a:t>.</a:t>
            </a:r>
          </a:p>
          <a:p>
            <a:endParaRPr lang="en-US" sz="2400" dirty="0"/>
          </a:p>
        </p:txBody>
      </p:sp>
      <p:sp>
        <p:nvSpPr>
          <p:cNvPr id="5" name="TextBox 4"/>
          <p:cNvSpPr txBox="1"/>
          <p:nvPr/>
        </p:nvSpPr>
        <p:spPr>
          <a:xfrm>
            <a:off x="1118216" y="1905000"/>
            <a:ext cx="6629400" cy="646331"/>
          </a:xfrm>
          <a:prstGeom prst="rect">
            <a:avLst/>
          </a:prstGeom>
          <a:noFill/>
        </p:spPr>
        <p:txBody>
          <a:bodyPr wrap="square" rtlCol="0">
            <a:spAutoFit/>
          </a:bodyPr>
          <a:lstStyle/>
          <a:p>
            <a:pPr algn="ctr"/>
            <a:r>
              <a:rPr lang="en-US" dirty="0" smtClean="0">
                <a:solidFill>
                  <a:schemeClr val="accent3"/>
                </a:solidFill>
              </a:rPr>
              <a:t>Previous Rule 8012 and F.R. App.P. 34</a:t>
            </a:r>
            <a:endParaRPr lang="en-US" dirty="0" smtClean="0"/>
          </a:p>
          <a:p>
            <a:pPr algn="ctr"/>
            <a:r>
              <a:rPr lang="en-US" dirty="0" smtClean="0"/>
              <a:t>--Associated with 1</a:t>
            </a:r>
            <a:r>
              <a:rPr lang="en-US" baseline="30000" dirty="0" smtClean="0"/>
              <a:t>st</a:t>
            </a:r>
            <a:r>
              <a:rPr lang="en-US" dirty="0" smtClean="0"/>
              <a:t> . Cir. BAP L.R. 8019-1--</a:t>
            </a:r>
            <a:endParaRPr lang="en-US" dirty="0"/>
          </a:p>
        </p:txBody>
      </p:sp>
    </p:spTree>
    <p:extLst>
      <p:ext uri="{BB962C8B-B14F-4D97-AF65-F5344CB8AC3E}">
        <p14:creationId xmlns:p14="http://schemas.microsoft.com/office/powerpoint/2010/main" xmlns="" val="3729977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8271" y="838199"/>
            <a:ext cx="6009980" cy="646331"/>
          </a:xfrm>
          <a:prstGeom prst="rect">
            <a:avLst/>
          </a:prstGeom>
        </p:spPr>
        <p:txBody>
          <a:bodyPr wrap="none">
            <a:spAutoFit/>
          </a:bodyPr>
          <a:lstStyle/>
          <a:p>
            <a:pPr algn="ctr"/>
            <a:r>
              <a:rPr lang="en-US" sz="3600" dirty="0">
                <a:solidFill>
                  <a:schemeClr val="accent2">
                    <a:lumMod val="75000"/>
                  </a:schemeClr>
                </a:solidFill>
                <a:latin typeface="Consolas" panose="020B0609020204030204" pitchFamily="49" charset="0"/>
                <a:cs typeface="Consolas" panose="020B0609020204030204" pitchFamily="49" charset="0"/>
              </a:rPr>
              <a:t>Bankruptcy Form Updates</a:t>
            </a:r>
          </a:p>
        </p:txBody>
      </p:sp>
      <p:sp>
        <p:nvSpPr>
          <p:cNvPr id="3" name="Rectangle 2"/>
          <p:cNvSpPr/>
          <p:nvPr/>
        </p:nvSpPr>
        <p:spPr>
          <a:xfrm>
            <a:off x="1004656" y="1484530"/>
            <a:ext cx="6629400" cy="307777"/>
          </a:xfrm>
          <a:prstGeom prst="rect">
            <a:avLst/>
          </a:prstGeom>
        </p:spPr>
        <p:txBody>
          <a:bodyPr wrap="square">
            <a:spAutoFit/>
          </a:bodyPr>
          <a:lstStyle/>
          <a:p>
            <a:pPr algn="ctr"/>
            <a:r>
              <a:rPr lang="en-US" sz="1400" dirty="0" smtClean="0">
                <a:solidFill>
                  <a:schemeClr val="accent4"/>
                </a:solidFill>
                <a:latin typeface="Bookman Old Style" panose="02050604050505020204" pitchFamily="18" charset="0"/>
                <a:cs typeface="Consolas" panose="020B0609020204030204" pitchFamily="49" charset="0"/>
              </a:rPr>
              <a:t>Appeals and Statement of Election, B 17A, B 17B, B 17C   </a:t>
            </a:r>
          </a:p>
        </p:txBody>
      </p:sp>
      <p:sp>
        <p:nvSpPr>
          <p:cNvPr id="4" name="Rectangle 3"/>
          <p:cNvSpPr/>
          <p:nvPr/>
        </p:nvSpPr>
        <p:spPr>
          <a:xfrm>
            <a:off x="3124197" y="2049959"/>
            <a:ext cx="2819401" cy="769441"/>
          </a:xfrm>
          <a:prstGeom prst="rect">
            <a:avLst/>
          </a:prstGeom>
        </p:spPr>
        <p:txBody>
          <a:bodyPr wrap="square">
            <a:spAutoFit/>
          </a:bodyPr>
          <a:lstStyle/>
          <a:p>
            <a:pPr algn="ctr"/>
            <a:r>
              <a:rPr lang="en-US" sz="1100" dirty="0" smtClean="0"/>
              <a:t>B 17B: This form is new. Official form for an appellee to state its election to have an appeal heard by the district court rather than by the bankruptcy appellate panel.</a:t>
            </a:r>
            <a:endParaRPr lang="en-US" sz="1100" dirty="0"/>
          </a:p>
        </p:txBody>
      </p:sp>
      <p:pic>
        <p:nvPicPr>
          <p:cNvPr id="3074" name="Picture 2" descr="C:\Users\dfortes\Desktop\images for project\17a.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3879" y="3407336"/>
            <a:ext cx="2625521" cy="3368818"/>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dfortes\Desktop\images for project\17b.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24199" y="2953305"/>
            <a:ext cx="2742645" cy="3532845"/>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C:\Users\dfortes\Desktop\images for project\17c.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55244" y="3520827"/>
            <a:ext cx="2479222" cy="327459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6101712" y="1905000"/>
            <a:ext cx="2514600" cy="1615827"/>
          </a:xfrm>
          <a:prstGeom prst="rect">
            <a:avLst/>
          </a:prstGeom>
          <a:noFill/>
        </p:spPr>
        <p:txBody>
          <a:bodyPr wrap="square" rtlCol="0">
            <a:spAutoFit/>
          </a:bodyPr>
          <a:lstStyle/>
          <a:p>
            <a:r>
              <a:rPr lang="en-US" sz="1100" dirty="0" smtClean="0"/>
              <a:t>B 17C: New form. Rules 8015(a)(7)( c) and 8016 (d) (3) require an attorney or unrepresented party to certify that the brief complies with the applicable type-volume limitation. Completion of this form satisfies that certification requirement. Form not needed if the brief meets the applicable page limitation under the rule. </a:t>
            </a:r>
            <a:endParaRPr lang="en-US" sz="1100" dirty="0"/>
          </a:p>
        </p:txBody>
      </p:sp>
      <p:sp>
        <p:nvSpPr>
          <p:cNvPr id="10" name="TextBox 9"/>
          <p:cNvSpPr txBox="1"/>
          <p:nvPr/>
        </p:nvSpPr>
        <p:spPr>
          <a:xfrm>
            <a:off x="330198" y="2024559"/>
            <a:ext cx="2489202" cy="1331134"/>
          </a:xfrm>
          <a:prstGeom prst="rect">
            <a:avLst/>
          </a:prstGeom>
          <a:noFill/>
        </p:spPr>
        <p:txBody>
          <a:bodyPr wrap="square" rtlCol="0">
            <a:spAutoFit/>
          </a:bodyPr>
          <a:lstStyle/>
          <a:p>
            <a:pPr algn="ctr"/>
            <a:r>
              <a:rPr lang="en-US" sz="1050" dirty="0" smtClean="0"/>
              <a:t>B17 A: </a:t>
            </a:r>
            <a:r>
              <a:rPr lang="en-US" sz="1000" dirty="0" smtClean="0"/>
              <a:t> </a:t>
            </a:r>
            <a:r>
              <a:rPr lang="en-US" sz="1000" dirty="0"/>
              <a:t>Form 17A effectuates Rule 8005(a)’s requirement for election by an appellant by combining the notice of appeal and statement of election. It thereby facilitates compliance with the statutory requirement that an appellant wishing to make an election do so at the time of filing the appeal. 28 U.S.C. § 158(c)(1)(A). </a:t>
            </a:r>
          </a:p>
        </p:txBody>
      </p:sp>
    </p:spTree>
    <p:extLst>
      <p:ext uri="{BB962C8B-B14F-4D97-AF65-F5344CB8AC3E}">
        <p14:creationId xmlns:p14="http://schemas.microsoft.com/office/powerpoint/2010/main" xmlns="" val="295589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barn(inVertical)">
                                      <p:cBhvr>
                                        <p:cTn id="13" dur="500"/>
                                        <p:tgtEl>
                                          <p:spTgt spid="307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wipe(down)">
                                      <p:cBhvr>
                                        <p:cTn id="18"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04800"/>
            <a:ext cx="7848600" cy="6740307"/>
          </a:xfrm>
          <a:prstGeom prst="rect">
            <a:avLst/>
          </a:prstGeom>
          <a:noFill/>
        </p:spPr>
        <p:txBody>
          <a:bodyPr wrap="square" rtlCol="0">
            <a:spAutoFit/>
          </a:bodyPr>
          <a:lstStyle/>
          <a:p>
            <a:r>
              <a:rPr lang="en-US" sz="2400" dirty="0"/>
              <a:t>(d) Order and Contents of Argument. New Appellant opens and concludes argument. </a:t>
            </a:r>
            <a:endParaRPr lang="en-US" sz="2400" dirty="0" smtClean="0"/>
          </a:p>
          <a:p>
            <a:endParaRPr lang="en-US" sz="2400" dirty="0"/>
          </a:p>
          <a:p>
            <a:r>
              <a:rPr lang="en-US" sz="2400" dirty="0" smtClean="0">
                <a:solidFill>
                  <a:schemeClr val="accent2"/>
                </a:solidFill>
              </a:rPr>
              <a:t>NEW</a:t>
            </a:r>
            <a:r>
              <a:rPr lang="en-US" sz="2400" dirty="0" smtClean="0">
                <a:solidFill>
                  <a:schemeClr val="accent2"/>
                </a:solidFill>
                <a:sym typeface="Wingdings" panose="05000000000000000000" pitchFamily="2" charset="2"/>
              </a:rPr>
              <a:t> </a:t>
            </a:r>
            <a:r>
              <a:rPr lang="en-US" sz="2400" dirty="0" smtClean="0"/>
              <a:t>(e</a:t>
            </a:r>
            <a:r>
              <a:rPr lang="en-US" sz="2400" dirty="0"/>
              <a:t>) Cross-Appeal and Separate Appeals. </a:t>
            </a:r>
            <a:r>
              <a:rPr lang="en-US" sz="2400" dirty="0" smtClean="0"/>
              <a:t> </a:t>
            </a:r>
            <a:r>
              <a:rPr lang="en-US" sz="2400" dirty="0"/>
              <a:t>if there is a cross-appeal, Rule 8016(b) determines which party is the appellant and which the appellee for oral argument purposes. Cross Appeal or separate appeal must be argued when the initial appeal is filed</a:t>
            </a:r>
            <a:r>
              <a:rPr lang="en-US" sz="2400" dirty="0" smtClean="0"/>
              <a:t>.</a:t>
            </a:r>
          </a:p>
          <a:p>
            <a:endParaRPr lang="en-US" sz="2400" dirty="0"/>
          </a:p>
          <a:p>
            <a:r>
              <a:rPr lang="en-US" sz="2400" dirty="0" smtClean="0">
                <a:solidFill>
                  <a:schemeClr val="accent2"/>
                </a:solidFill>
              </a:rPr>
              <a:t>NEW</a:t>
            </a:r>
            <a:r>
              <a:rPr lang="en-US" sz="2400" dirty="0" smtClean="0">
                <a:solidFill>
                  <a:schemeClr val="accent2"/>
                </a:solidFill>
                <a:sym typeface="Wingdings" panose="05000000000000000000" pitchFamily="2" charset="2"/>
              </a:rPr>
              <a:t> </a:t>
            </a:r>
            <a:r>
              <a:rPr lang="en-US" sz="2400" dirty="0" smtClean="0"/>
              <a:t>(f</a:t>
            </a:r>
            <a:r>
              <a:rPr lang="en-US" sz="2400" dirty="0"/>
              <a:t>) Nonappearance of a Party. </a:t>
            </a:r>
            <a:r>
              <a:rPr lang="en-US" sz="2400" dirty="0" smtClean="0"/>
              <a:t> </a:t>
            </a:r>
            <a:r>
              <a:rPr lang="en-US" sz="2400" dirty="0"/>
              <a:t>If appellee or appellant fails to appear, court may hear opposing side’s arguments. If both fails to appeal, court may decide case on the briefs</a:t>
            </a:r>
            <a:r>
              <a:rPr lang="en-US" sz="2400" dirty="0" smtClean="0"/>
              <a:t>.</a:t>
            </a:r>
          </a:p>
          <a:p>
            <a:r>
              <a:rPr lang="en-US" sz="2400" dirty="0" smtClean="0"/>
              <a:t>  </a:t>
            </a:r>
            <a:endParaRPr lang="en-US" sz="2400" dirty="0"/>
          </a:p>
          <a:p>
            <a:r>
              <a:rPr lang="en-US" sz="2400" dirty="0" smtClean="0">
                <a:solidFill>
                  <a:schemeClr val="accent2"/>
                </a:solidFill>
              </a:rPr>
              <a:t>NEW</a:t>
            </a:r>
            <a:r>
              <a:rPr lang="en-US" sz="2400" dirty="0" smtClean="0">
                <a:solidFill>
                  <a:schemeClr val="accent2"/>
                </a:solidFill>
                <a:sym typeface="Wingdings" panose="05000000000000000000" pitchFamily="2" charset="2"/>
              </a:rPr>
              <a:t> </a:t>
            </a:r>
            <a:r>
              <a:rPr lang="en-US" sz="2400" dirty="0" smtClean="0"/>
              <a:t>(g</a:t>
            </a:r>
            <a:r>
              <a:rPr lang="en-US" sz="2400" dirty="0"/>
              <a:t>) Submission on Briefs. </a:t>
            </a:r>
            <a:r>
              <a:rPr lang="en-US" sz="2400" dirty="0" smtClean="0"/>
              <a:t> </a:t>
            </a:r>
            <a:r>
              <a:rPr lang="en-US" sz="2400" dirty="0"/>
              <a:t>Parties may agree to submit a case for decision on the brief. Court may direct that case be argued</a:t>
            </a:r>
            <a:r>
              <a:rPr lang="en-US" sz="2400" dirty="0" smtClean="0"/>
              <a:t>.</a:t>
            </a:r>
          </a:p>
          <a:p>
            <a:endParaRPr lang="en-US" sz="2400" dirty="0"/>
          </a:p>
        </p:txBody>
      </p:sp>
    </p:spTree>
    <p:extLst>
      <p:ext uri="{BB962C8B-B14F-4D97-AF65-F5344CB8AC3E}">
        <p14:creationId xmlns:p14="http://schemas.microsoft.com/office/powerpoint/2010/main" xmlns="" val="37817997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7696200" cy="2585323"/>
          </a:xfrm>
          <a:prstGeom prst="rect">
            <a:avLst/>
          </a:prstGeom>
          <a:noFill/>
        </p:spPr>
        <p:txBody>
          <a:bodyPr wrap="square" rtlCol="0">
            <a:spAutoFit/>
          </a:bodyPr>
          <a:lstStyle/>
          <a:p>
            <a:r>
              <a:rPr lang="en-US" sz="2400" dirty="0"/>
              <a:t>(h) Use of Physical Exhibits at Argument; Removal. (NEW)  Physical exhibits must be placed in courtroom on day or argument before court begins. Counsel must remove exhibit from the courtroom after the argument. The Clerk may destroy exhibits if counsel does not reclaim them within a reasonable time. </a:t>
            </a:r>
          </a:p>
          <a:p>
            <a:endParaRPr lang="en-US" dirty="0"/>
          </a:p>
        </p:txBody>
      </p:sp>
    </p:spTree>
    <p:extLst>
      <p:ext uri="{BB962C8B-B14F-4D97-AF65-F5344CB8AC3E}">
        <p14:creationId xmlns:p14="http://schemas.microsoft.com/office/powerpoint/2010/main" xmlns="" val="15283488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533400"/>
            <a:ext cx="4800600" cy="584775"/>
          </a:xfrm>
          <a:prstGeom prst="rect">
            <a:avLst/>
          </a:prstGeom>
          <a:noFill/>
        </p:spPr>
        <p:txBody>
          <a:bodyPr wrap="square" rtlCol="0">
            <a:spAutoFit/>
          </a:bodyPr>
          <a:lstStyle/>
          <a:p>
            <a:pPr algn="ctr"/>
            <a:r>
              <a:rPr lang="en-US" sz="3200" b="1" dirty="0" smtClean="0">
                <a:solidFill>
                  <a:schemeClr val="accent1"/>
                </a:solidFill>
              </a:rPr>
              <a:t>Rule 8020</a:t>
            </a:r>
            <a:endParaRPr lang="en-US" sz="3200" b="1" dirty="0">
              <a:solidFill>
                <a:schemeClr val="accent1"/>
              </a:solidFill>
            </a:endParaRPr>
          </a:p>
        </p:txBody>
      </p:sp>
      <p:sp>
        <p:nvSpPr>
          <p:cNvPr id="3" name="TextBox 2"/>
          <p:cNvSpPr txBox="1"/>
          <p:nvPr/>
        </p:nvSpPr>
        <p:spPr>
          <a:xfrm>
            <a:off x="304800" y="1219200"/>
            <a:ext cx="8305800" cy="523220"/>
          </a:xfrm>
          <a:prstGeom prst="rect">
            <a:avLst/>
          </a:prstGeom>
          <a:noFill/>
        </p:spPr>
        <p:txBody>
          <a:bodyPr wrap="square" rtlCol="0">
            <a:spAutoFit/>
          </a:bodyPr>
          <a:lstStyle/>
          <a:p>
            <a:pPr algn="ctr"/>
            <a:r>
              <a:rPr lang="en-US" sz="2800" dirty="0" smtClean="0">
                <a:solidFill>
                  <a:schemeClr val="accent2"/>
                </a:solidFill>
                <a:latin typeface="+mj-lt"/>
              </a:rPr>
              <a:t>Frivolous Appeal and Other Misconduct</a:t>
            </a:r>
            <a:endParaRPr lang="en-US" sz="2800" dirty="0">
              <a:solidFill>
                <a:schemeClr val="accent2"/>
              </a:solidFill>
              <a:latin typeface="+mj-lt"/>
            </a:endParaRPr>
          </a:p>
        </p:txBody>
      </p:sp>
      <p:sp>
        <p:nvSpPr>
          <p:cNvPr id="4" name="TextBox 3"/>
          <p:cNvSpPr txBox="1"/>
          <p:nvPr/>
        </p:nvSpPr>
        <p:spPr>
          <a:xfrm>
            <a:off x="838200" y="2703731"/>
            <a:ext cx="7772400" cy="3046988"/>
          </a:xfrm>
          <a:prstGeom prst="rect">
            <a:avLst/>
          </a:prstGeom>
          <a:noFill/>
        </p:spPr>
        <p:txBody>
          <a:bodyPr wrap="square" rtlCol="0">
            <a:spAutoFit/>
          </a:bodyPr>
          <a:lstStyle/>
          <a:p>
            <a:r>
              <a:rPr lang="en-US" sz="2400" dirty="0" smtClean="0">
                <a:solidFill>
                  <a:schemeClr val="accent2"/>
                </a:solidFill>
              </a:rPr>
              <a:t>NEW</a:t>
            </a:r>
            <a:r>
              <a:rPr lang="en-US" sz="2400" dirty="0" smtClean="0">
                <a:solidFill>
                  <a:schemeClr val="accent2"/>
                </a:solidFill>
                <a:sym typeface="Wingdings" panose="05000000000000000000" pitchFamily="2" charset="2"/>
              </a:rPr>
              <a:t> </a:t>
            </a:r>
            <a:r>
              <a:rPr lang="en-US" sz="2400" dirty="0" smtClean="0"/>
              <a:t>(a) Frivolous </a:t>
            </a:r>
            <a:r>
              <a:rPr lang="en-US" sz="2400" dirty="0"/>
              <a:t>Appeal – Damages and Costs – </a:t>
            </a:r>
            <a:r>
              <a:rPr lang="en-US" sz="2400" dirty="0" smtClean="0"/>
              <a:t>subsection </a:t>
            </a:r>
            <a:r>
              <a:rPr lang="en-US" sz="2400" dirty="0"/>
              <a:t>(a) is substantially similar to old Rule 8020</a:t>
            </a:r>
          </a:p>
          <a:p>
            <a:r>
              <a:rPr lang="en-US" sz="2400" dirty="0"/>
              <a:t>(b)Other Misconduct. (NEW) Provides that the District Court or BAP may discipline or sanction an attorney or party for other misconduct including failure to comply with Ct order. Court must afford reasonable notice, opportunity to show cause and hearing, if requested.</a:t>
            </a:r>
          </a:p>
          <a:p>
            <a:endParaRPr lang="en-US" sz="2400" dirty="0"/>
          </a:p>
        </p:txBody>
      </p:sp>
      <p:sp>
        <p:nvSpPr>
          <p:cNvPr id="5" name="TextBox 4"/>
          <p:cNvSpPr txBox="1"/>
          <p:nvPr/>
        </p:nvSpPr>
        <p:spPr>
          <a:xfrm>
            <a:off x="1118216" y="1905000"/>
            <a:ext cx="6629400" cy="646331"/>
          </a:xfrm>
          <a:prstGeom prst="rect">
            <a:avLst/>
          </a:prstGeom>
          <a:noFill/>
        </p:spPr>
        <p:txBody>
          <a:bodyPr wrap="square" rtlCol="0">
            <a:spAutoFit/>
          </a:bodyPr>
          <a:lstStyle/>
          <a:p>
            <a:pPr algn="ctr"/>
            <a:r>
              <a:rPr lang="en-US" dirty="0" smtClean="0">
                <a:solidFill>
                  <a:schemeClr val="accent3"/>
                </a:solidFill>
              </a:rPr>
              <a:t>Derived from former Rule 8020, F.R. App.p 38 and 46 (c) </a:t>
            </a:r>
            <a:endParaRPr lang="en-US" dirty="0" smtClean="0"/>
          </a:p>
          <a:p>
            <a:pPr algn="ctr"/>
            <a:r>
              <a:rPr lang="en-US" dirty="0" smtClean="0"/>
              <a:t>--Associated with 1</a:t>
            </a:r>
            <a:r>
              <a:rPr lang="en-US" baseline="30000" dirty="0" smtClean="0"/>
              <a:t>st</a:t>
            </a:r>
            <a:r>
              <a:rPr lang="en-US" dirty="0" smtClean="0"/>
              <a:t> . Cir. BAP L.R. 8020-1--</a:t>
            </a:r>
            <a:endParaRPr lang="en-US" dirty="0"/>
          </a:p>
        </p:txBody>
      </p:sp>
    </p:spTree>
    <p:extLst>
      <p:ext uri="{BB962C8B-B14F-4D97-AF65-F5344CB8AC3E}">
        <p14:creationId xmlns:p14="http://schemas.microsoft.com/office/powerpoint/2010/main" xmlns="" val="17410212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533400"/>
            <a:ext cx="4800600" cy="584775"/>
          </a:xfrm>
          <a:prstGeom prst="rect">
            <a:avLst/>
          </a:prstGeom>
          <a:noFill/>
        </p:spPr>
        <p:txBody>
          <a:bodyPr wrap="square" rtlCol="0">
            <a:spAutoFit/>
          </a:bodyPr>
          <a:lstStyle/>
          <a:p>
            <a:pPr algn="ctr"/>
            <a:r>
              <a:rPr lang="en-US" sz="3200" b="1" dirty="0" smtClean="0">
                <a:solidFill>
                  <a:schemeClr val="accent1"/>
                </a:solidFill>
              </a:rPr>
              <a:t>Rule 8021</a:t>
            </a:r>
            <a:endParaRPr lang="en-US" sz="3200" b="1" dirty="0">
              <a:solidFill>
                <a:schemeClr val="accent1"/>
              </a:solidFill>
            </a:endParaRPr>
          </a:p>
        </p:txBody>
      </p:sp>
      <p:sp>
        <p:nvSpPr>
          <p:cNvPr id="3" name="TextBox 2"/>
          <p:cNvSpPr txBox="1"/>
          <p:nvPr/>
        </p:nvSpPr>
        <p:spPr>
          <a:xfrm>
            <a:off x="304800" y="1219200"/>
            <a:ext cx="8305800" cy="523220"/>
          </a:xfrm>
          <a:prstGeom prst="rect">
            <a:avLst/>
          </a:prstGeom>
          <a:noFill/>
        </p:spPr>
        <p:txBody>
          <a:bodyPr wrap="square" rtlCol="0">
            <a:spAutoFit/>
          </a:bodyPr>
          <a:lstStyle/>
          <a:p>
            <a:pPr algn="ctr"/>
            <a:r>
              <a:rPr lang="en-US" sz="2800" dirty="0" smtClean="0">
                <a:solidFill>
                  <a:schemeClr val="accent2"/>
                </a:solidFill>
                <a:latin typeface="+mj-lt"/>
              </a:rPr>
              <a:t>Costs</a:t>
            </a:r>
            <a:endParaRPr lang="en-US" sz="2800" dirty="0">
              <a:solidFill>
                <a:schemeClr val="accent2"/>
              </a:solidFill>
              <a:latin typeface="+mj-lt"/>
            </a:endParaRPr>
          </a:p>
        </p:txBody>
      </p:sp>
      <p:sp>
        <p:nvSpPr>
          <p:cNvPr id="4" name="TextBox 3"/>
          <p:cNvSpPr txBox="1"/>
          <p:nvPr/>
        </p:nvSpPr>
        <p:spPr>
          <a:xfrm>
            <a:off x="533400" y="2274332"/>
            <a:ext cx="8086078" cy="4524315"/>
          </a:xfrm>
          <a:prstGeom prst="rect">
            <a:avLst/>
          </a:prstGeom>
          <a:noFill/>
        </p:spPr>
        <p:txBody>
          <a:bodyPr wrap="square" rtlCol="0">
            <a:spAutoFit/>
          </a:bodyPr>
          <a:lstStyle/>
          <a:p>
            <a:r>
              <a:rPr lang="en-US" sz="2400" dirty="0" smtClean="0">
                <a:solidFill>
                  <a:schemeClr val="accent2"/>
                </a:solidFill>
              </a:rPr>
              <a:t>NEW</a:t>
            </a:r>
            <a:r>
              <a:rPr lang="en-US" sz="2400" dirty="0" smtClean="0">
                <a:solidFill>
                  <a:schemeClr val="accent2"/>
                </a:solidFill>
                <a:sym typeface="Wingdings" panose="05000000000000000000" pitchFamily="2" charset="2"/>
              </a:rPr>
              <a:t> </a:t>
            </a:r>
            <a:r>
              <a:rPr lang="en-US" sz="2400" dirty="0" smtClean="0"/>
              <a:t>Subsection </a:t>
            </a:r>
            <a:r>
              <a:rPr lang="en-US" sz="2400" dirty="0"/>
              <a:t>(a)(1)-(4)  Against Whom Assessed</a:t>
            </a:r>
            <a:r>
              <a:rPr lang="en-US" sz="2400" dirty="0" smtClean="0"/>
              <a:t>. </a:t>
            </a:r>
            <a:r>
              <a:rPr lang="en-US" sz="2400" dirty="0"/>
              <a:t>– Previous Rule 8014 simply states that the losing party to the appeal bears the costs.  New 8021 specifically spells out who bears the cost if the appeal is dismissed, reversed, etc</a:t>
            </a:r>
            <a:r>
              <a:rPr lang="en-US" sz="2400" dirty="0" smtClean="0"/>
              <a:t>.</a:t>
            </a:r>
          </a:p>
          <a:p>
            <a:endParaRPr lang="en-US" sz="2400" dirty="0"/>
          </a:p>
          <a:p>
            <a:r>
              <a:rPr lang="en-US" sz="2400" dirty="0" smtClean="0">
                <a:solidFill>
                  <a:schemeClr val="accent2"/>
                </a:solidFill>
              </a:rPr>
              <a:t>NEW</a:t>
            </a:r>
            <a:r>
              <a:rPr lang="en-US" sz="2400" dirty="0" smtClean="0">
                <a:solidFill>
                  <a:schemeClr val="accent2"/>
                </a:solidFill>
                <a:sym typeface="Wingdings" panose="05000000000000000000" pitchFamily="2" charset="2"/>
              </a:rPr>
              <a:t> </a:t>
            </a:r>
            <a:r>
              <a:rPr lang="en-US" sz="2400" dirty="0" smtClean="0"/>
              <a:t>(b)Costs </a:t>
            </a:r>
            <a:r>
              <a:rPr lang="en-US" sz="2400" dirty="0"/>
              <a:t>for and Against the United States. </a:t>
            </a:r>
            <a:r>
              <a:rPr lang="en-US" sz="2400" dirty="0" smtClean="0"/>
              <a:t>– </a:t>
            </a:r>
            <a:r>
              <a:rPr lang="en-US" sz="2400" dirty="0"/>
              <a:t>Costs for or against the US, its agency or officer may be assed under subdivision (a) only if authorized by law</a:t>
            </a:r>
            <a:r>
              <a:rPr lang="en-US" sz="2400" dirty="0" smtClean="0"/>
              <a:t>.</a:t>
            </a:r>
          </a:p>
          <a:p>
            <a:endParaRPr lang="en-US" sz="2400" dirty="0"/>
          </a:p>
          <a:p>
            <a:r>
              <a:rPr lang="en-US" sz="2400" dirty="0"/>
              <a:t>(c) Costs on Appeal Taxable in the Bankruptcy Court – reorders 8014 and enumerates the specific costs that can be taxed.</a:t>
            </a:r>
          </a:p>
          <a:p>
            <a:endParaRPr lang="en-US" sz="2400" dirty="0"/>
          </a:p>
        </p:txBody>
      </p:sp>
      <p:sp>
        <p:nvSpPr>
          <p:cNvPr id="5" name="TextBox 4"/>
          <p:cNvSpPr txBox="1"/>
          <p:nvPr/>
        </p:nvSpPr>
        <p:spPr>
          <a:xfrm>
            <a:off x="1133752" y="1775711"/>
            <a:ext cx="6629400" cy="369332"/>
          </a:xfrm>
          <a:prstGeom prst="rect">
            <a:avLst/>
          </a:prstGeom>
          <a:noFill/>
        </p:spPr>
        <p:txBody>
          <a:bodyPr wrap="square" rtlCol="0">
            <a:spAutoFit/>
          </a:bodyPr>
          <a:lstStyle/>
          <a:p>
            <a:pPr algn="ctr"/>
            <a:r>
              <a:rPr lang="en-US" dirty="0" smtClean="0">
                <a:solidFill>
                  <a:schemeClr val="accent3"/>
                </a:solidFill>
              </a:rPr>
              <a:t>Previous Rule 8014 and F.R. App.P 39</a:t>
            </a:r>
            <a:endParaRPr lang="en-US" dirty="0" smtClean="0"/>
          </a:p>
        </p:txBody>
      </p:sp>
    </p:spTree>
    <p:extLst>
      <p:ext uri="{BB962C8B-B14F-4D97-AF65-F5344CB8AC3E}">
        <p14:creationId xmlns:p14="http://schemas.microsoft.com/office/powerpoint/2010/main" xmlns="" val="28770536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315200" cy="2308324"/>
          </a:xfrm>
          <a:prstGeom prst="rect">
            <a:avLst/>
          </a:prstGeom>
          <a:noFill/>
        </p:spPr>
        <p:txBody>
          <a:bodyPr wrap="square" rtlCol="0">
            <a:spAutoFit/>
          </a:bodyPr>
          <a:lstStyle/>
          <a:p>
            <a:r>
              <a:rPr lang="en-US" sz="2400" dirty="0" smtClean="0"/>
              <a:t>NEW</a:t>
            </a:r>
            <a:r>
              <a:rPr lang="en-US" sz="2400" dirty="0" smtClean="0">
                <a:sym typeface="Wingdings" panose="05000000000000000000" pitchFamily="2" charset="2"/>
              </a:rPr>
              <a:t> (d) Bill of Costs; Objection. –A party who wants costs must within 14 days after entry of the judgment on appeal, file with the bankruptcy clerk, w/ proof of service, and itemized and verified bill of costs. Objections there to must be filed within 14 days after service of the bill of costs. </a:t>
            </a:r>
            <a:endParaRPr lang="en-US" sz="2400" dirty="0"/>
          </a:p>
        </p:txBody>
      </p:sp>
    </p:spTree>
    <p:extLst>
      <p:ext uri="{BB962C8B-B14F-4D97-AF65-F5344CB8AC3E}">
        <p14:creationId xmlns:p14="http://schemas.microsoft.com/office/powerpoint/2010/main" xmlns="" val="15399689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533400"/>
            <a:ext cx="4800600" cy="584775"/>
          </a:xfrm>
          <a:prstGeom prst="rect">
            <a:avLst/>
          </a:prstGeom>
          <a:noFill/>
        </p:spPr>
        <p:txBody>
          <a:bodyPr wrap="square" rtlCol="0">
            <a:spAutoFit/>
          </a:bodyPr>
          <a:lstStyle/>
          <a:p>
            <a:pPr algn="ctr"/>
            <a:r>
              <a:rPr lang="en-US" sz="3200" b="1" dirty="0" smtClean="0">
                <a:solidFill>
                  <a:schemeClr val="accent1"/>
                </a:solidFill>
              </a:rPr>
              <a:t>Rule 8022</a:t>
            </a:r>
            <a:endParaRPr lang="en-US" sz="3200" b="1" dirty="0">
              <a:solidFill>
                <a:schemeClr val="accent1"/>
              </a:solidFill>
            </a:endParaRPr>
          </a:p>
        </p:txBody>
      </p:sp>
      <p:sp>
        <p:nvSpPr>
          <p:cNvPr id="3" name="TextBox 2"/>
          <p:cNvSpPr txBox="1"/>
          <p:nvPr/>
        </p:nvSpPr>
        <p:spPr>
          <a:xfrm>
            <a:off x="304800" y="1219200"/>
            <a:ext cx="8305800" cy="523220"/>
          </a:xfrm>
          <a:prstGeom prst="rect">
            <a:avLst/>
          </a:prstGeom>
          <a:noFill/>
        </p:spPr>
        <p:txBody>
          <a:bodyPr wrap="square" rtlCol="0">
            <a:spAutoFit/>
          </a:bodyPr>
          <a:lstStyle/>
          <a:p>
            <a:pPr algn="ctr"/>
            <a:r>
              <a:rPr lang="en-US" sz="2800" dirty="0" smtClean="0">
                <a:solidFill>
                  <a:schemeClr val="accent2"/>
                </a:solidFill>
                <a:latin typeface="+mj-lt"/>
              </a:rPr>
              <a:t>Motion for Rehearing </a:t>
            </a:r>
            <a:endParaRPr lang="en-US" sz="2800" dirty="0">
              <a:solidFill>
                <a:schemeClr val="accent2"/>
              </a:solidFill>
              <a:latin typeface="+mj-lt"/>
            </a:endParaRPr>
          </a:p>
        </p:txBody>
      </p:sp>
      <p:sp>
        <p:nvSpPr>
          <p:cNvPr id="4" name="TextBox 3"/>
          <p:cNvSpPr txBox="1"/>
          <p:nvPr/>
        </p:nvSpPr>
        <p:spPr>
          <a:xfrm>
            <a:off x="838200" y="2703731"/>
            <a:ext cx="7772400" cy="4154984"/>
          </a:xfrm>
          <a:prstGeom prst="rect">
            <a:avLst/>
          </a:prstGeom>
          <a:noFill/>
        </p:spPr>
        <p:txBody>
          <a:bodyPr wrap="square" rtlCol="0">
            <a:spAutoFit/>
          </a:bodyPr>
          <a:lstStyle/>
          <a:p>
            <a:r>
              <a:rPr lang="en-US" sz="2400" dirty="0" smtClean="0"/>
              <a:t>*</a:t>
            </a:r>
            <a:r>
              <a:rPr lang="en-US" sz="2400" dirty="0"/>
              <a:t>Deletes the provision regarding the time for appeal to the court of appeal as this matter is address in F.R.App.P</a:t>
            </a:r>
            <a:r>
              <a:rPr lang="en-US" sz="2400" dirty="0" smtClean="0"/>
              <a:t>.*</a:t>
            </a:r>
          </a:p>
          <a:p>
            <a:endParaRPr lang="en-US" sz="2400" dirty="0"/>
          </a:p>
          <a:p>
            <a:r>
              <a:rPr lang="en-US" sz="2400" dirty="0" smtClean="0"/>
              <a:t>6(b</a:t>
            </a:r>
            <a:r>
              <a:rPr lang="en-US" sz="2400" dirty="0"/>
              <a:t>)(2)(A)</a:t>
            </a:r>
          </a:p>
          <a:p>
            <a:endParaRPr lang="en-US" sz="2400" dirty="0" smtClean="0"/>
          </a:p>
          <a:p>
            <a:r>
              <a:rPr lang="en-US" sz="2400" dirty="0" smtClean="0"/>
              <a:t>(</a:t>
            </a:r>
            <a:r>
              <a:rPr lang="en-US" sz="2400" dirty="0"/>
              <a:t>a)(1) Time – Old rule 8015</a:t>
            </a:r>
          </a:p>
          <a:p>
            <a:endParaRPr lang="en-US" sz="2400" dirty="0" smtClean="0"/>
          </a:p>
          <a:p>
            <a:r>
              <a:rPr lang="en-US" sz="2400" dirty="0">
                <a:solidFill>
                  <a:schemeClr val="accent2"/>
                </a:solidFill>
              </a:rPr>
              <a:t>NEW</a:t>
            </a:r>
            <a:r>
              <a:rPr lang="en-US" sz="2400" dirty="0" smtClean="0">
                <a:solidFill>
                  <a:schemeClr val="accent2"/>
                </a:solidFill>
                <a:sym typeface="Wingdings" panose="05000000000000000000" pitchFamily="2" charset="2"/>
              </a:rPr>
              <a:t> </a:t>
            </a:r>
            <a:r>
              <a:rPr lang="en-US" sz="2400" dirty="0" smtClean="0"/>
              <a:t>(</a:t>
            </a:r>
            <a:r>
              <a:rPr lang="en-US" sz="2400" dirty="0"/>
              <a:t>a)(2)Contents </a:t>
            </a:r>
            <a:r>
              <a:rPr lang="en-US" sz="2400" dirty="0" smtClean="0"/>
              <a:t>– motion </a:t>
            </a:r>
            <a:r>
              <a:rPr lang="en-US" sz="2400" dirty="0"/>
              <a:t>must state each point of law or fact that movant believes USDC or BAP overlooked and must argue in support of the motion. Order argument is not allowed</a:t>
            </a:r>
            <a:r>
              <a:rPr lang="en-US" sz="2400" dirty="0" smtClean="0"/>
              <a:t>.</a:t>
            </a:r>
            <a:endParaRPr lang="en-US" sz="2400" dirty="0"/>
          </a:p>
        </p:txBody>
      </p:sp>
      <p:sp>
        <p:nvSpPr>
          <p:cNvPr id="5" name="TextBox 4"/>
          <p:cNvSpPr txBox="1"/>
          <p:nvPr/>
        </p:nvSpPr>
        <p:spPr>
          <a:xfrm>
            <a:off x="1118216" y="1905000"/>
            <a:ext cx="6629400" cy="646331"/>
          </a:xfrm>
          <a:prstGeom prst="rect">
            <a:avLst/>
          </a:prstGeom>
          <a:noFill/>
        </p:spPr>
        <p:txBody>
          <a:bodyPr wrap="square" rtlCol="0">
            <a:spAutoFit/>
          </a:bodyPr>
          <a:lstStyle/>
          <a:p>
            <a:pPr algn="ctr"/>
            <a:r>
              <a:rPr lang="en-US" dirty="0" smtClean="0">
                <a:solidFill>
                  <a:schemeClr val="accent3"/>
                </a:solidFill>
              </a:rPr>
              <a:t>Derived from former Rule 8015 and F.R. App.P 40</a:t>
            </a:r>
            <a:endParaRPr lang="en-US" dirty="0" smtClean="0"/>
          </a:p>
          <a:p>
            <a:pPr algn="ctr"/>
            <a:r>
              <a:rPr lang="en-US" dirty="0" smtClean="0"/>
              <a:t>--Associated with 1</a:t>
            </a:r>
            <a:r>
              <a:rPr lang="en-US" baseline="30000" dirty="0" smtClean="0"/>
              <a:t>st</a:t>
            </a:r>
            <a:r>
              <a:rPr lang="en-US" dirty="0" smtClean="0"/>
              <a:t> . Cir. BAP L.R. 8022-1--</a:t>
            </a:r>
            <a:endParaRPr lang="en-US" dirty="0"/>
          </a:p>
        </p:txBody>
      </p:sp>
    </p:spTree>
    <p:extLst>
      <p:ext uri="{BB962C8B-B14F-4D97-AF65-F5344CB8AC3E}">
        <p14:creationId xmlns:p14="http://schemas.microsoft.com/office/powerpoint/2010/main" xmlns="" val="13821365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3400"/>
            <a:ext cx="7848600" cy="3046988"/>
          </a:xfrm>
          <a:prstGeom prst="rect">
            <a:avLst/>
          </a:prstGeom>
          <a:noFill/>
        </p:spPr>
        <p:txBody>
          <a:bodyPr wrap="square" rtlCol="0">
            <a:spAutoFit/>
          </a:bodyPr>
          <a:lstStyle/>
          <a:p>
            <a:r>
              <a:rPr lang="en-US" sz="2400" dirty="0" smtClean="0">
                <a:solidFill>
                  <a:schemeClr val="accent2"/>
                </a:solidFill>
              </a:rPr>
              <a:t>NEW</a:t>
            </a:r>
            <a:r>
              <a:rPr lang="en-US" sz="2400" dirty="0" smtClean="0">
                <a:solidFill>
                  <a:schemeClr val="accent2"/>
                </a:solidFill>
                <a:sym typeface="Wingdings" panose="05000000000000000000" pitchFamily="2" charset="2"/>
              </a:rPr>
              <a:t> </a:t>
            </a:r>
            <a:r>
              <a:rPr lang="en-US" sz="2400" dirty="0" smtClean="0"/>
              <a:t>(a</a:t>
            </a:r>
            <a:r>
              <a:rPr lang="en-US" sz="2400" dirty="0"/>
              <a:t>)(3) Response – </a:t>
            </a:r>
            <a:r>
              <a:rPr lang="en-US" sz="2400" dirty="0" smtClean="0"/>
              <a:t> </a:t>
            </a:r>
            <a:r>
              <a:rPr lang="en-US" sz="2400" dirty="0"/>
              <a:t>No response permitted. </a:t>
            </a:r>
            <a:endParaRPr lang="en-US" sz="2400" dirty="0" smtClean="0"/>
          </a:p>
          <a:p>
            <a:endParaRPr lang="en-US" sz="2400" dirty="0"/>
          </a:p>
          <a:p>
            <a:r>
              <a:rPr lang="en-US" sz="2400" dirty="0"/>
              <a:t>(a)(4) Action by the District Court or BAP. – New Outlines what the Court may do if the motion for rehearing is granted</a:t>
            </a:r>
            <a:r>
              <a:rPr lang="en-US" sz="2400" dirty="0" smtClean="0"/>
              <a:t>.</a:t>
            </a:r>
          </a:p>
          <a:p>
            <a:endParaRPr lang="en-US" sz="2400" dirty="0"/>
          </a:p>
          <a:p>
            <a:r>
              <a:rPr lang="en-US" sz="2400" dirty="0" smtClean="0">
                <a:solidFill>
                  <a:schemeClr val="accent2"/>
                </a:solidFill>
              </a:rPr>
              <a:t>NEW</a:t>
            </a:r>
            <a:r>
              <a:rPr lang="en-US" sz="2400" dirty="0" smtClean="0">
                <a:solidFill>
                  <a:schemeClr val="accent2"/>
                </a:solidFill>
                <a:sym typeface="Wingdings" panose="05000000000000000000" pitchFamily="2" charset="2"/>
              </a:rPr>
              <a:t> </a:t>
            </a:r>
            <a:r>
              <a:rPr lang="en-US" sz="2400" dirty="0" smtClean="0"/>
              <a:t>(b</a:t>
            </a:r>
            <a:r>
              <a:rPr lang="en-US" sz="2400" dirty="0"/>
              <a:t>) Form of the Motion; Length. </a:t>
            </a:r>
            <a:r>
              <a:rPr lang="en-US" sz="2400" dirty="0" smtClean="0"/>
              <a:t>–Motions </a:t>
            </a:r>
            <a:r>
              <a:rPr lang="en-US" sz="2400" dirty="0"/>
              <a:t>must comply with Rule 8013(f)(1) and (2). Copies must be served as proved by Rule 8011. Motion must not exceed 15 pages</a:t>
            </a:r>
          </a:p>
        </p:txBody>
      </p:sp>
    </p:spTree>
    <p:extLst>
      <p:ext uri="{BB962C8B-B14F-4D97-AF65-F5344CB8AC3E}">
        <p14:creationId xmlns:p14="http://schemas.microsoft.com/office/powerpoint/2010/main" xmlns="" val="31139523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533400"/>
            <a:ext cx="4800600" cy="584775"/>
          </a:xfrm>
          <a:prstGeom prst="rect">
            <a:avLst/>
          </a:prstGeom>
          <a:noFill/>
        </p:spPr>
        <p:txBody>
          <a:bodyPr wrap="square" rtlCol="0">
            <a:spAutoFit/>
          </a:bodyPr>
          <a:lstStyle/>
          <a:p>
            <a:pPr algn="ctr"/>
            <a:r>
              <a:rPr lang="en-US" sz="3200" b="1" dirty="0" smtClean="0">
                <a:solidFill>
                  <a:schemeClr val="accent1"/>
                </a:solidFill>
              </a:rPr>
              <a:t>Rule 8023</a:t>
            </a:r>
            <a:endParaRPr lang="en-US" sz="3200" b="1" dirty="0">
              <a:solidFill>
                <a:schemeClr val="accent1"/>
              </a:solidFill>
            </a:endParaRPr>
          </a:p>
        </p:txBody>
      </p:sp>
      <p:sp>
        <p:nvSpPr>
          <p:cNvPr id="3" name="TextBox 2"/>
          <p:cNvSpPr txBox="1"/>
          <p:nvPr/>
        </p:nvSpPr>
        <p:spPr>
          <a:xfrm>
            <a:off x="304800" y="1219200"/>
            <a:ext cx="8305800" cy="523220"/>
          </a:xfrm>
          <a:prstGeom prst="rect">
            <a:avLst/>
          </a:prstGeom>
          <a:noFill/>
        </p:spPr>
        <p:txBody>
          <a:bodyPr wrap="square" rtlCol="0">
            <a:spAutoFit/>
          </a:bodyPr>
          <a:lstStyle/>
          <a:p>
            <a:pPr algn="ctr"/>
            <a:r>
              <a:rPr lang="en-US" sz="2800" dirty="0" smtClean="0">
                <a:solidFill>
                  <a:schemeClr val="accent2"/>
                </a:solidFill>
                <a:latin typeface="+mj-lt"/>
              </a:rPr>
              <a:t>Voluntary Dismissal </a:t>
            </a:r>
            <a:endParaRPr lang="en-US" sz="2800" dirty="0">
              <a:solidFill>
                <a:schemeClr val="accent2"/>
              </a:solidFill>
              <a:latin typeface="+mj-lt"/>
            </a:endParaRPr>
          </a:p>
        </p:txBody>
      </p:sp>
      <p:sp>
        <p:nvSpPr>
          <p:cNvPr id="4" name="TextBox 3"/>
          <p:cNvSpPr txBox="1"/>
          <p:nvPr/>
        </p:nvSpPr>
        <p:spPr>
          <a:xfrm>
            <a:off x="838200" y="2703731"/>
            <a:ext cx="7772400" cy="2308324"/>
          </a:xfrm>
          <a:prstGeom prst="rect">
            <a:avLst/>
          </a:prstGeom>
          <a:noFill/>
        </p:spPr>
        <p:txBody>
          <a:bodyPr wrap="square" rtlCol="0">
            <a:spAutoFit/>
          </a:bodyPr>
          <a:lstStyle/>
          <a:p>
            <a:r>
              <a:rPr lang="en-US" sz="2400" dirty="0"/>
              <a:t>Clerk of District Court or BAP must dismiss an appeal if the parties file a signed dismissal agreement specifying how costs are to be paid and pay any outstanding fees. Appeal may be dismissed on appellant’s motion on terms agreed to by the parties or fixed by the court.</a:t>
            </a:r>
          </a:p>
          <a:p>
            <a:endParaRPr lang="en-US" sz="2400" dirty="0"/>
          </a:p>
        </p:txBody>
      </p:sp>
      <p:sp>
        <p:nvSpPr>
          <p:cNvPr id="5" name="TextBox 4"/>
          <p:cNvSpPr txBox="1"/>
          <p:nvPr/>
        </p:nvSpPr>
        <p:spPr>
          <a:xfrm>
            <a:off x="1118216" y="2039814"/>
            <a:ext cx="6629400" cy="369332"/>
          </a:xfrm>
          <a:prstGeom prst="rect">
            <a:avLst/>
          </a:prstGeom>
          <a:noFill/>
        </p:spPr>
        <p:txBody>
          <a:bodyPr wrap="square" rtlCol="0">
            <a:spAutoFit/>
          </a:bodyPr>
          <a:lstStyle/>
          <a:p>
            <a:pPr algn="ctr"/>
            <a:r>
              <a:rPr lang="en-US" dirty="0" smtClean="0">
                <a:solidFill>
                  <a:schemeClr val="accent3"/>
                </a:solidFill>
              </a:rPr>
              <a:t>Previous Rule 8001 </a:t>
            </a:r>
            <a:endParaRPr lang="en-US" dirty="0" smtClean="0"/>
          </a:p>
        </p:txBody>
      </p:sp>
    </p:spTree>
    <p:extLst>
      <p:ext uri="{BB962C8B-B14F-4D97-AF65-F5344CB8AC3E}">
        <p14:creationId xmlns:p14="http://schemas.microsoft.com/office/powerpoint/2010/main" xmlns="" val="2208658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533400"/>
            <a:ext cx="4800600" cy="584775"/>
          </a:xfrm>
          <a:prstGeom prst="rect">
            <a:avLst/>
          </a:prstGeom>
          <a:noFill/>
        </p:spPr>
        <p:txBody>
          <a:bodyPr wrap="square" rtlCol="0">
            <a:spAutoFit/>
          </a:bodyPr>
          <a:lstStyle/>
          <a:p>
            <a:pPr algn="ctr"/>
            <a:r>
              <a:rPr lang="en-US" sz="3200" b="1" dirty="0" smtClean="0">
                <a:solidFill>
                  <a:schemeClr val="accent1"/>
                </a:solidFill>
              </a:rPr>
              <a:t>Rule 8024</a:t>
            </a:r>
            <a:endParaRPr lang="en-US" sz="3200" b="1" dirty="0">
              <a:solidFill>
                <a:schemeClr val="accent1"/>
              </a:solidFill>
            </a:endParaRPr>
          </a:p>
        </p:txBody>
      </p:sp>
      <p:sp>
        <p:nvSpPr>
          <p:cNvPr id="3" name="TextBox 2"/>
          <p:cNvSpPr txBox="1"/>
          <p:nvPr/>
        </p:nvSpPr>
        <p:spPr>
          <a:xfrm>
            <a:off x="304800" y="1219200"/>
            <a:ext cx="8305800" cy="954107"/>
          </a:xfrm>
          <a:prstGeom prst="rect">
            <a:avLst/>
          </a:prstGeom>
          <a:noFill/>
        </p:spPr>
        <p:txBody>
          <a:bodyPr wrap="square" rtlCol="0">
            <a:spAutoFit/>
          </a:bodyPr>
          <a:lstStyle/>
          <a:p>
            <a:pPr algn="ctr"/>
            <a:r>
              <a:rPr lang="en-US" sz="2800" dirty="0" smtClean="0">
                <a:solidFill>
                  <a:schemeClr val="accent2"/>
                </a:solidFill>
                <a:latin typeface="+mj-lt"/>
              </a:rPr>
              <a:t>Clerk’s Duties on Disposition of the Appeal</a:t>
            </a:r>
            <a:endParaRPr lang="en-US" sz="2800" dirty="0">
              <a:solidFill>
                <a:schemeClr val="accent2"/>
              </a:solidFill>
              <a:latin typeface="+mj-lt"/>
            </a:endParaRPr>
          </a:p>
        </p:txBody>
      </p:sp>
      <p:sp>
        <p:nvSpPr>
          <p:cNvPr id="4" name="TextBox 3"/>
          <p:cNvSpPr txBox="1"/>
          <p:nvPr/>
        </p:nvSpPr>
        <p:spPr>
          <a:xfrm>
            <a:off x="797511" y="3429000"/>
            <a:ext cx="7772400" cy="1938992"/>
          </a:xfrm>
          <a:prstGeom prst="rect">
            <a:avLst/>
          </a:prstGeom>
          <a:noFill/>
        </p:spPr>
        <p:txBody>
          <a:bodyPr wrap="square" rtlCol="0">
            <a:spAutoFit/>
          </a:bodyPr>
          <a:lstStyle/>
          <a:p>
            <a:r>
              <a:rPr lang="en-US" sz="2400" dirty="0"/>
              <a:t>Reworded to reflect that only items in the record that are physically, as opposed to electronically, transmitted to the USDC or BAP need to be returned to the bankruptcy clerk.  Other Changes are stylistic.</a:t>
            </a:r>
          </a:p>
          <a:p>
            <a:endParaRPr lang="en-US" sz="2400" dirty="0"/>
          </a:p>
        </p:txBody>
      </p:sp>
      <p:sp>
        <p:nvSpPr>
          <p:cNvPr id="5" name="TextBox 4"/>
          <p:cNvSpPr txBox="1"/>
          <p:nvPr/>
        </p:nvSpPr>
        <p:spPr>
          <a:xfrm>
            <a:off x="1016308" y="2438400"/>
            <a:ext cx="6882784" cy="923330"/>
          </a:xfrm>
          <a:prstGeom prst="rect">
            <a:avLst/>
          </a:prstGeom>
          <a:noFill/>
        </p:spPr>
        <p:txBody>
          <a:bodyPr wrap="square" rtlCol="0">
            <a:spAutoFit/>
          </a:bodyPr>
          <a:lstStyle/>
          <a:p>
            <a:pPr algn="ctr"/>
            <a:r>
              <a:rPr lang="en-US" dirty="0" smtClean="0">
                <a:solidFill>
                  <a:schemeClr val="accent3"/>
                </a:solidFill>
              </a:rPr>
              <a:t>Previous Rule 8016; and adapted from F.R. App.P 36 and 45 (c) and (d)</a:t>
            </a:r>
          </a:p>
          <a:p>
            <a:pPr algn="ctr"/>
            <a:r>
              <a:rPr lang="en-US" dirty="0" smtClean="0">
                <a:solidFill>
                  <a:schemeClr val="accent3"/>
                </a:solidFill>
              </a:rPr>
              <a:t> </a:t>
            </a:r>
            <a:r>
              <a:rPr lang="en-US" dirty="0"/>
              <a:t>--Associated with 1</a:t>
            </a:r>
            <a:r>
              <a:rPr lang="en-US" baseline="30000" dirty="0"/>
              <a:t>st</a:t>
            </a:r>
            <a:r>
              <a:rPr lang="en-US" dirty="0"/>
              <a:t> . Cir. BAP L.R. </a:t>
            </a:r>
            <a:r>
              <a:rPr lang="en-US" dirty="0" smtClean="0"/>
              <a:t>8024-1--</a:t>
            </a:r>
            <a:endParaRPr lang="en-US" dirty="0"/>
          </a:p>
          <a:p>
            <a:pPr algn="ctr"/>
            <a:endParaRPr lang="en-US" dirty="0" smtClean="0"/>
          </a:p>
        </p:txBody>
      </p:sp>
    </p:spTree>
    <p:extLst>
      <p:ext uri="{BB962C8B-B14F-4D97-AF65-F5344CB8AC3E}">
        <p14:creationId xmlns:p14="http://schemas.microsoft.com/office/powerpoint/2010/main" xmlns="" val="30060644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533400"/>
            <a:ext cx="4800600" cy="584775"/>
          </a:xfrm>
          <a:prstGeom prst="rect">
            <a:avLst/>
          </a:prstGeom>
          <a:noFill/>
        </p:spPr>
        <p:txBody>
          <a:bodyPr wrap="square" rtlCol="0">
            <a:spAutoFit/>
          </a:bodyPr>
          <a:lstStyle/>
          <a:p>
            <a:pPr algn="ctr"/>
            <a:r>
              <a:rPr lang="en-US" sz="3200" b="1" dirty="0" smtClean="0">
                <a:solidFill>
                  <a:schemeClr val="accent1"/>
                </a:solidFill>
              </a:rPr>
              <a:t>Rule 8025</a:t>
            </a:r>
            <a:endParaRPr lang="en-US" sz="3200" b="1" dirty="0">
              <a:solidFill>
                <a:schemeClr val="accent1"/>
              </a:solidFill>
            </a:endParaRPr>
          </a:p>
        </p:txBody>
      </p:sp>
      <p:sp>
        <p:nvSpPr>
          <p:cNvPr id="3" name="TextBox 2"/>
          <p:cNvSpPr txBox="1"/>
          <p:nvPr/>
        </p:nvSpPr>
        <p:spPr>
          <a:xfrm>
            <a:off x="304800" y="1295400"/>
            <a:ext cx="8305800" cy="523220"/>
          </a:xfrm>
          <a:prstGeom prst="rect">
            <a:avLst/>
          </a:prstGeom>
          <a:noFill/>
        </p:spPr>
        <p:txBody>
          <a:bodyPr wrap="square" rtlCol="0">
            <a:spAutoFit/>
          </a:bodyPr>
          <a:lstStyle/>
          <a:p>
            <a:pPr algn="ctr"/>
            <a:r>
              <a:rPr lang="en-US" sz="2800" dirty="0" smtClean="0">
                <a:solidFill>
                  <a:schemeClr val="accent2"/>
                </a:solidFill>
                <a:latin typeface="+mj-lt"/>
              </a:rPr>
              <a:t>Stay of District Court or BAP Judgment</a:t>
            </a:r>
            <a:endParaRPr lang="en-US" sz="2800" dirty="0">
              <a:solidFill>
                <a:schemeClr val="accent2"/>
              </a:solidFill>
              <a:latin typeface="+mj-lt"/>
            </a:endParaRPr>
          </a:p>
        </p:txBody>
      </p:sp>
      <p:sp>
        <p:nvSpPr>
          <p:cNvPr id="4" name="TextBox 3"/>
          <p:cNvSpPr txBox="1"/>
          <p:nvPr/>
        </p:nvSpPr>
        <p:spPr>
          <a:xfrm>
            <a:off x="838200" y="2971800"/>
            <a:ext cx="7772400" cy="2308324"/>
          </a:xfrm>
          <a:prstGeom prst="rect">
            <a:avLst/>
          </a:prstGeom>
          <a:noFill/>
        </p:spPr>
        <p:txBody>
          <a:bodyPr wrap="square" rtlCol="0">
            <a:spAutoFit/>
          </a:bodyPr>
          <a:lstStyle/>
          <a:p>
            <a:r>
              <a:rPr lang="en-US" sz="2400" dirty="0" smtClean="0">
                <a:solidFill>
                  <a:schemeClr val="accent2"/>
                </a:solidFill>
              </a:rPr>
              <a:t>NEW</a:t>
            </a:r>
            <a:r>
              <a:rPr lang="en-US" sz="2400" dirty="0" smtClean="0">
                <a:solidFill>
                  <a:schemeClr val="accent2"/>
                </a:solidFill>
                <a:sym typeface="Wingdings" panose="05000000000000000000" pitchFamily="2" charset="2"/>
              </a:rPr>
              <a:t> </a:t>
            </a:r>
            <a:r>
              <a:rPr lang="en-US" sz="2400" dirty="0" smtClean="0">
                <a:sym typeface="Wingdings" panose="05000000000000000000" pitchFamily="2" charset="2"/>
              </a:rPr>
              <a:t>Mostly stylistic changes, subdivision (c)– If USDC or BAP affirm the bankruptcy court ruling and the appellate judgment is stayed, the bankruptcy court’s order, judgment or decree that is affirmed on appeal is automatically stayed to the same extent as the stay of the appellate judgment. </a:t>
            </a:r>
            <a:endParaRPr lang="en-US" sz="2400" dirty="0"/>
          </a:p>
          <a:p>
            <a:endParaRPr lang="en-US" sz="2400" dirty="0"/>
          </a:p>
        </p:txBody>
      </p:sp>
      <p:sp>
        <p:nvSpPr>
          <p:cNvPr id="5" name="TextBox 4"/>
          <p:cNvSpPr txBox="1"/>
          <p:nvPr/>
        </p:nvSpPr>
        <p:spPr>
          <a:xfrm>
            <a:off x="629943" y="2057400"/>
            <a:ext cx="7198311" cy="369332"/>
          </a:xfrm>
          <a:prstGeom prst="rect">
            <a:avLst/>
          </a:prstGeom>
          <a:noFill/>
        </p:spPr>
        <p:txBody>
          <a:bodyPr wrap="square" rtlCol="0">
            <a:spAutoFit/>
          </a:bodyPr>
          <a:lstStyle/>
          <a:p>
            <a:pPr algn="ctr"/>
            <a:r>
              <a:rPr lang="en-US" dirty="0" smtClean="0">
                <a:solidFill>
                  <a:schemeClr val="accent3"/>
                </a:solidFill>
              </a:rPr>
              <a:t>Previous Rule 8017</a:t>
            </a:r>
            <a:endParaRPr lang="en-US" dirty="0" smtClean="0"/>
          </a:p>
        </p:txBody>
      </p:sp>
    </p:spTree>
    <p:extLst>
      <p:ext uri="{BB962C8B-B14F-4D97-AF65-F5344CB8AC3E}">
        <p14:creationId xmlns:p14="http://schemas.microsoft.com/office/powerpoint/2010/main" xmlns="" val="3215051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3071" y="533400"/>
            <a:ext cx="6009980" cy="646331"/>
          </a:xfrm>
          <a:prstGeom prst="rect">
            <a:avLst/>
          </a:prstGeom>
        </p:spPr>
        <p:txBody>
          <a:bodyPr wrap="none">
            <a:spAutoFit/>
          </a:bodyPr>
          <a:lstStyle/>
          <a:p>
            <a:pPr algn="ctr"/>
            <a:r>
              <a:rPr lang="en-US" sz="3600" dirty="0">
                <a:solidFill>
                  <a:schemeClr val="accent2">
                    <a:lumMod val="75000"/>
                  </a:schemeClr>
                </a:solidFill>
                <a:latin typeface="Consolas" panose="020B0609020204030204" pitchFamily="49" charset="0"/>
                <a:cs typeface="Consolas" panose="020B0609020204030204" pitchFamily="49" charset="0"/>
              </a:rPr>
              <a:t>Bankruptcy Form Updates</a:t>
            </a:r>
          </a:p>
        </p:txBody>
      </p:sp>
      <p:sp>
        <p:nvSpPr>
          <p:cNvPr id="3" name="Rectangle 2"/>
          <p:cNvSpPr/>
          <p:nvPr/>
        </p:nvSpPr>
        <p:spPr>
          <a:xfrm>
            <a:off x="1104900" y="1147180"/>
            <a:ext cx="6934200" cy="369332"/>
          </a:xfrm>
          <a:prstGeom prst="rect">
            <a:avLst/>
          </a:prstGeom>
        </p:spPr>
        <p:txBody>
          <a:bodyPr wrap="square">
            <a:spAutoFit/>
          </a:bodyPr>
          <a:lstStyle/>
          <a:p>
            <a:pPr algn="ctr"/>
            <a:r>
              <a:rPr lang="en-US" sz="1400" dirty="0" smtClean="0">
                <a:solidFill>
                  <a:schemeClr val="accent4"/>
                </a:solidFill>
                <a:latin typeface="Bookman Old Style" panose="02050604050505020204" pitchFamily="18" charset="0"/>
                <a:cs typeface="Consolas" panose="020B0609020204030204" pitchFamily="49" charset="0"/>
              </a:rPr>
              <a:t>  B 22A-1 Chapter 7 Statement of Your Current</a:t>
            </a:r>
            <a:r>
              <a:rPr lang="en-US" dirty="0" smtClean="0">
                <a:solidFill>
                  <a:schemeClr val="accent4"/>
                </a:solidFill>
                <a:latin typeface="Bookman Old Style" panose="02050604050505020204" pitchFamily="18" charset="0"/>
                <a:cs typeface="Consolas" panose="020B0609020204030204" pitchFamily="49" charset="0"/>
              </a:rPr>
              <a:t> </a:t>
            </a:r>
            <a:r>
              <a:rPr lang="en-US" sz="1400" dirty="0" smtClean="0">
                <a:solidFill>
                  <a:schemeClr val="accent4"/>
                </a:solidFill>
                <a:latin typeface="Bookman Old Style" panose="02050604050505020204" pitchFamily="18" charset="0"/>
                <a:cs typeface="Consolas" panose="020B0609020204030204" pitchFamily="49" charset="0"/>
              </a:rPr>
              <a:t>Monthly Income </a:t>
            </a:r>
            <a:endParaRPr lang="en-US" sz="1400" dirty="0"/>
          </a:p>
        </p:txBody>
      </p:sp>
      <p:sp>
        <p:nvSpPr>
          <p:cNvPr id="4" name="Rectangle 3"/>
          <p:cNvSpPr/>
          <p:nvPr/>
        </p:nvSpPr>
        <p:spPr>
          <a:xfrm>
            <a:off x="609600" y="1600200"/>
            <a:ext cx="7772400" cy="646331"/>
          </a:xfrm>
          <a:prstGeom prst="rect">
            <a:avLst/>
          </a:prstGeom>
        </p:spPr>
        <p:txBody>
          <a:bodyPr wrap="square">
            <a:spAutoFit/>
          </a:bodyPr>
          <a:lstStyle/>
          <a:p>
            <a:pPr algn="ctr"/>
            <a:r>
              <a:rPr lang="en-US" sz="1200" dirty="0" smtClean="0">
                <a:latin typeface="Bookman Old Style" panose="02050604050505020204" pitchFamily="18" charset="0"/>
              </a:rPr>
              <a:t>**This form will determine current monthly income and compare whether the income is more than the median income for households of the same size.  If the income is NOT above the median, there is no presumption of abuse and the second form (B 22A-2) will not have to be filled out.**</a:t>
            </a:r>
            <a:endParaRPr lang="en-US" sz="1200" dirty="0">
              <a:latin typeface="Bookman Old Style" panose="02050604050505020204" pitchFamily="18" charset="0"/>
            </a:endParaRPr>
          </a:p>
        </p:txBody>
      </p:sp>
      <p:pic>
        <p:nvPicPr>
          <p:cNvPr id="4098" name="Picture 2" descr="C:\Users\dfortes\Desktop\images for project\22a1.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51994" y="2327295"/>
            <a:ext cx="3472605" cy="44369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206762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533400"/>
            <a:ext cx="4800600" cy="584775"/>
          </a:xfrm>
          <a:prstGeom prst="rect">
            <a:avLst/>
          </a:prstGeom>
          <a:noFill/>
        </p:spPr>
        <p:txBody>
          <a:bodyPr wrap="square" rtlCol="0">
            <a:spAutoFit/>
          </a:bodyPr>
          <a:lstStyle/>
          <a:p>
            <a:pPr algn="ctr"/>
            <a:r>
              <a:rPr lang="en-US" sz="3200" b="1" dirty="0" smtClean="0">
                <a:solidFill>
                  <a:schemeClr val="accent1"/>
                </a:solidFill>
              </a:rPr>
              <a:t>Rule 8026</a:t>
            </a:r>
            <a:endParaRPr lang="en-US" sz="3200" b="1" dirty="0">
              <a:solidFill>
                <a:schemeClr val="accent1"/>
              </a:solidFill>
            </a:endParaRPr>
          </a:p>
        </p:txBody>
      </p:sp>
      <p:sp>
        <p:nvSpPr>
          <p:cNvPr id="3" name="TextBox 2"/>
          <p:cNvSpPr txBox="1"/>
          <p:nvPr/>
        </p:nvSpPr>
        <p:spPr>
          <a:xfrm>
            <a:off x="304800" y="1219200"/>
            <a:ext cx="8305800" cy="1384995"/>
          </a:xfrm>
          <a:prstGeom prst="rect">
            <a:avLst/>
          </a:prstGeom>
          <a:noFill/>
        </p:spPr>
        <p:txBody>
          <a:bodyPr wrap="square" rtlCol="0">
            <a:spAutoFit/>
          </a:bodyPr>
          <a:lstStyle/>
          <a:p>
            <a:pPr algn="ctr"/>
            <a:r>
              <a:rPr lang="en-US" sz="2800" dirty="0" smtClean="0">
                <a:solidFill>
                  <a:schemeClr val="accent2"/>
                </a:solidFill>
                <a:latin typeface="+mj-lt"/>
              </a:rPr>
              <a:t>Rules by Circuit Councils and District Courts; Procedure When There is no Controlling Law </a:t>
            </a:r>
            <a:endParaRPr lang="en-US" sz="2800" dirty="0">
              <a:solidFill>
                <a:schemeClr val="accent2"/>
              </a:solidFill>
              <a:latin typeface="+mj-lt"/>
            </a:endParaRPr>
          </a:p>
        </p:txBody>
      </p:sp>
      <p:sp>
        <p:nvSpPr>
          <p:cNvPr id="4" name="TextBox 3"/>
          <p:cNvSpPr txBox="1"/>
          <p:nvPr/>
        </p:nvSpPr>
        <p:spPr>
          <a:xfrm>
            <a:off x="797511" y="4038600"/>
            <a:ext cx="7772400" cy="830997"/>
          </a:xfrm>
          <a:prstGeom prst="rect">
            <a:avLst/>
          </a:prstGeom>
          <a:noFill/>
        </p:spPr>
        <p:txBody>
          <a:bodyPr wrap="square" rtlCol="0">
            <a:spAutoFit/>
          </a:bodyPr>
          <a:lstStyle/>
          <a:p>
            <a:pPr algn="ctr"/>
            <a:r>
              <a:rPr lang="en-US" sz="2400" dirty="0" smtClean="0"/>
              <a:t>Changes to this rule are stylistic </a:t>
            </a:r>
            <a:endParaRPr lang="en-US" sz="2400" dirty="0"/>
          </a:p>
          <a:p>
            <a:endParaRPr lang="en-US" sz="2400" dirty="0"/>
          </a:p>
        </p:txBody>
      </p:sp>
      <p:sp>
        <p:nvSpPr>
          <p:cNvPr id="5" name="TextBox 4"/>
          <p:cNvSpPr txBox="1"/>
          <p:nvPr/>
        </p:nvSpPr>
        <p:spPr>
          <a:xfrm>
            <a:off x="1016308" y="2900065"/>
            <a:ext cx="6882784" cy="646331"/>
          </a:xfrm>
          <a:prstGeom prst="rect">
            <a:avLst/>
          </a:prstGeom>
          <a:noFill/>
        </p:spPr>
        <p:txBody>
          <a:bodyPr wrap="square" rtlCol="0">
            <a:spAutoFit/>
          </a:bodyPr>
          <a:lstStyle/>
          <a:p>
            <a:pPr algn="ctr"/>
            <a:r>
              <a:rPr lang="en-US" dirty="0" smtClean="0">
                <a:solidFill>
                  <a:schemeClr val="accent3"/>
                </a:solidFill>
              </a:rPr>
              <a:t>Previous Rule 8018</a:t>
            </a:r>
          </a:p>
          <a:p>
            <a:pPr algn="ctr"/>
            <a:r>
              <a:rPr lang="en-US" dirty="0" smtClean="0">
                <a:solidFill>
                  <a:schemeClr val="accent3"/>
                </a:solidFill>
              </a:rPr>
              <a:t> </a:t>
            </a:r>
            <a:r>
              <a:rPr lang="en-US" dirty="0"/>
              <a:t>--Associated with 1</a:t>
            </a:r>
            <a:r>
              <a:rPr lang="en-US" baseline="30000" dirty="0"/>
              <a:t>st</a:t>
            </a:r>
            <a:r>
              <a:rPr lang="en-US" dirty="0"/>
              <a:t> . Cir. BAP L.R. </a:t>
            </a:r>
            <a:r>
              <a:rPr lang="en-US" dirty="0" smtClean="0"/>
              <a:t>8026-1--</a:t>
            </a:r>
            <a:endParaRPr lang="en-US" dirty="0"/>
          </a:p>
        </p:txBody>
      </p:sp>
    </p:spTree>
    <p:extLst>
      <p:ext uri="{BB962C8B-B14F-4D97-AF65-F5344CB8AC3E}">
        <p14:creationId xmlns:p14="http://schemas.microsoft.com/office/powerpoint/2010/main" xmlns="" val="33306000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533400"/>
            <a:ext cx="4800600" cy="584775"/>
          </a:xfrm>
          <a:prstGeom prst="rect">
            <a:avLst/>
          </a:prstGeom>
          <a:noFill/>
        </p:spPr>
        <p:txBody>
          <a:bodyPr wrap="square" rtlCol="0">
            <a:spAutoFit/>
          </a:bodyPr>
          <a:lstStyle/>
          <a:p>
            <a:pPr algn="ctr"/>
            <a:r>
              <a:rPr lang="en-US" sz="3200" b="1" dirty="0" smtClean="0">
                <a:solidFill>
                  <a:schemeClr val="accent1"/>
                </a:solidFill>
              </a:rPr>
              <a:t>Rule 8027</a:t>
            </a:r>
            <a:endParaRPr lang="en-US" sz="3200" b="1" dirty="0">
              <a:solidFill>
                <a:schemeClr val="accent1"/>
              </a:solidFill>
            </a:endParaRPr>
          </a:p>
        </p:txBody>
      </p:sp>
      <p:sp>
        <p:nvSpPr>
          <p:cNvPr id="3" name="TextBox 2"/>
          <p:cNvSpPr txBox="1"/>
          <p:nvPr/>
        </p:nvSpPr>
        <p:spPr>
          <a:xfrm>
            <a:off x="304800" y="1219200"/>
            <a:ext cx="8305800" cy="523220"/>
          </a:xfrm>
          <a:prstGeom prst="rect">
            <a:avLst/>
          </a:prstGeom>
          <a:noFill/>
        </p:spPr>
        <p:txBody>
          <a:bodyPr wrap="square" rtlCol="0">
            <a:spAutoFit/>
          </a:bodyPr>
          <a:lstStyle/>
          <a:p>
            <a:pPr algn="ctr"/>
            <a:r>
              <a:rPr lang="en-US" sz="2800" dirty="0" smtClean="0">
                <a:solidFill>
                  <a:schemeClr val="accent2"/>
                </a:solidFill>
                <a:latin typeface="+mj-lt"/>
              </a:rPr>
              <a:t>Notice of a Mediation </a:t>
            </a:r>
            <a:endParaRPr lang="en-US" sz="2800" dirty="0">
              <a:solidFill>
                <a:schemeClr val="accent2"/>
              </a:solidFill>
              <a:latin typeface="+mj-lt"/>
            </a:endParaRPr>
          </a:p>
        </p:txBody>
      </p:sp>
      <p:sp>
        <p:nvSpPr>
          <p:cNvPr id="4" name="TextBox 3"/>
          <p:cNvSpPr txBox="1"/>
          <p:nvPr/>
        </p:nvSpPr>
        <p:spPr>
          <a:xfrm>
            <a:off x="795292" y="2743200"/>
            <a:ext cx="7772400" cy="2308324"/>
          </a:xfrm>
          <a:prstGeom prst="rect">
            <a:avLst/>
          </a:prstGeom>
          <a:noFill/>
        </p:spPr>
        <p:txBody>
          <a:bodyPr wrap="square" rtlCol="0">
            <a:spAutoFit/>
          </a:bodyPr>
          <a:lstStyle/>
          <a:p>
            <a:pPr algn="ctr"/>
            <a:r>
              <a:rPr lang="en-US" sz="2400" dirty="0" smtClean="0"/>
              <a:t>Requires the USDC or BAP clerk to advise the parties promptly after an appeal is docketed of any court mediation procedure. The notice must state what the mediation requirements are and how the procedure affects the time for filing briefs.  </a:t>
            </a:r>
            <a:endParaRPr lang="en-US" sz="2400" dirty="0"/>
          </a:p>
          <a:p>
            <a:endParaRPr lang="en-US" sz="2400" dirty="0"/>
          </a:p>
        </p:txBody>
      </p:sp>
      <p:sp>
        <p:nvSpPr>
          <p:cNvPr id="5" name="TextBox 4"/>
          <p:cNvSpPr txBox="1"/>
          <p:nvPr/>
        </p:nvSpPr>
        <p:spPr>
          <a:xfrm>
            <a:off x="1002252" y="1981200"/>
            <a:ext cx="6882784" cy="369332"/>
          </a:xfrm>
          <a:prstGeom prst="rect">
            <a:avLst/>
          </a:prstGeom>
          <a:noFill/>
        </p:spPr>
        <p:txBody>
          <a:bodyPr wrap="square" rtlCol="0">
            <a:spAutoFit/>
          </a:bodyPr>
          <a:lstStyle/>
          <a:p>
            <a:pPr algn="ctr"/>
            <a:r>
              <a:rPr lang="en-US" dirty="0" smtClean="0">
                <a:solidFill>
                  <a:schemeClr val="accent3"/>
                </a:solidFill>
              </a:rPr>
              <a:t>NEW RULE</a:t>
            </a:r>
          </a:p>
        </p:txBody>
      </p:sp>
    </p:spTree>
    <p:extLst>
      <p:ext uri="{BB962C8B-B14F-4D97-AF65-F5344CB8AC3E}">
        <p14:creationId xmlns:p14="http://schemas.microsoft.com/office/powerpoint/2010/main" xmlns="" val="33231314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533400"/>
            <a:ext cx="4800600" cy="584775"/>
          </a:xfrm>
          <a:prstGeom prst="rect">
            <a:avLst/>
          </a:prstGeom>
          <a:noFill/>
        </p:spPr>
        <p:txBody>
          <a:bodyPr wrap="square" rtlCol="0">
            <a:spAutoFit/>
          </a:bodyPr>
          <a:lstStyle/>
          <a:p>
            <a:pPr algn="ctr"/>
            <a:r>
              <a:rPr lang="en-US" sz="3200" b="1" dirty="0" smtClean="0">
                <a:solidFill>
                  <a:schemeClr val="accent1"/>
                </a:solidFill>
              </a:rPr>
              <a:t>Rule 8028</a:t>
            </a:r>
            <a:endParaRPr lang="en-US" sz="3200" b="1" dirty="0">
              <a:solidFill>
                <a:schemeClr val="accent1"/>
              </a:solidFill>
            </a:endParaRPr>
          </a:p>
        </p:txBody>
      </p:sp>
      <p:sp>
        <p:nvSpPr>
          <p:cNvPr id="3" name="TextBox 2"/>
          <p:cNvSpPr txBox="1"/>
          <p:nvPr/>
        </p:nvSpPr>
        <p:spPr>
          <a:xfrm>
            <a:off x="304800" y="1219200"/>
            <a:ext cx="8305800" cy="523220"/>
          </a:xfrm>
          <a:prstGeom prst="rect">
            <a:avLst/>
          </a:prstGeom>
          <a:noFill/>
        </p:spPr>
        <p:txBody>
          <a:bodyPr wrap="square" rtlCol="0">
            <a:spAutoFit/>
          </a:bodyPr>
          <a:lstStyle/>
          <a:p>
            <a:pPr algn="ctr"/>
            <a:r>
              <a:rPr lang="en-US" sz="2800" dirty="0" smtClean="0">
                <a:solidFill>
                  <a:schemeClr val="accent2"/>
                </a:solidFill>
                <a:latin typeface="+mj-lt"/>
              </a:rPr>
              <a:t>Suspension of Rules in Part VIII</a:t>
            </a:r>
            <a:endParaRPr lang="en-US" sz="2800" dirty="0">
              <a:solidFill>
                <a:schemeClr val="accent2"/>
              </a:solidFill>
              <a:latin typeface="+mj-lt"/>
            </a:endParaRPr>
          </a:p>
        </p:txBody>
      </p:sp>
      <p:sp>
        <p:nvSpPr>
          <p:cNvPr id="4" name="TextBox 3"/>
          <p:cNvSpPr txBox="1"/>
          <p:nvPr/>
        </p:nvSpPr>
        <p:spPr>
          <a:xfrm>
            <a:off x="788633" y="2971800"/>
            <a:ext cx="7772400" cy="1200329"/>
          </a:xfrm>
          <a:prstGeom prst="rect">
            <a:avLst/>
          </a:prstGeom>
          <a:noFill/>
        </p:spPr>
        <p:txBody>
          <a:bodyPr wrap="square" rtlCol="0">
            <a:spAutoFit/>
          </a:bodyPr>
          <a:lstStyle/>
          <a:p>
            <a:pPr algn="ctr"/>
            <a:r>
              <a:rPr lang="en-US" sz="2400" dirty="0" smtClean="0"/>
              <a:t>Amended to include additional {newly added} rules that the BAP and USDC may not suspend. </a:t>
            </a:r>
            <a:endParaRPr lang="en-US" sz="2400" dirty="0"/>
          </a:p>
          <a:p>
            <a:endParaRPr lang="en-US" sz="2400" dirty="0"/>
          </a:p>
        </p:txBody>
      </p:sp>
      <p:sp>
        <p:nvSpPr>
          <p:cNvPr id="5" name="TextBox 4"/>
          <p:cNvSpPr txBox="1"/>
          <p:nvPr/>
        </p:nvSpPr>
        <p:spPr>
          <a:xfrm>
            <a:off x="1066800" y="1981200"/>
            <a:ext cx="6882784" cy="369332"/>
          </a:xfrm>
          <a:prstGeom prst="rect">
            <a:avLst/>
          </a:prstGeom>
          <a:noFill/>
        </p:spPr>
        <p:txBody>
          <a:bodyPr wrap="square" rtlCol="0">
            <a:spAutoFit/>
          </a:bodyPr>
          <a:lstStyle/>
          <a:p>
            <a:pPr algn="ctr"/>
            <a:r>
              <a:rPr lang="en-US" dirty="0" smtClean="0">
                <a:solidFill>
                  <a:schemeClr val="accent3"/>
                </a:solidFill>
              </a:rPr>
              <a:t>Previous Rule 8019 and F.R. App.P.2</a:t>
            </a:r>
          </a:p>
        </p:txBody>
      </p:sp>
    </p:spTree>
    <p:extLst>
      <p:ext uri="{BB962C8B-B14F-4D97-AF65-F5344CB8AC3E}">
        <p14:creationId xmlns:p14="http://schemas.microsoft.com/office/powerpoint/2010/main" xmlns="" val="3323131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3071" y="533400"/>
            <a:ext cx="6009980" cy="646331"/>
          </a:xfrm>
          <a:prstGeom prst="rect">
            <a:avLst/>
          </a:prstGeom>
        </p:spPr>
        <p:txBody>
          <a:bodyPr wrap="none">
            <a:spAutoFit/>
          </a:bodyPr>
          <a:lstStyle/>
          <a:p>
            <a:pPr algn="ctr"/>
            <a:r>
              <a:rPr lang="en-US" sz="3600" dirty="0">
                <a:solidFill>
                  <a:schemeClr val="accent2">
                    <a:lumMod val="75000"/>
                  </a:schemeClr>
                </a:solidFill>
                <a:latin typeface="Consolas" panose="020B0609020204030204" pitchFamily="49" charset="0"/>
                <a:cs typeface="Consolas" panose="020B0609020204030204" pitchFamily="49" charset="0"/>
              </a:rPr>
              <a:t>Bankruptcy Form Updates</a:t>
            </a:r>
          </a:p>
        </p:txBody>
      </p:sp>
      <p:sp>
        <p:nvSpPr>
          <p:cNvPr id="3" name="Rectangle 2"/>
          <p:cNvSpPr/>
          <p:nvPr/>
        </p:nvSpPr>
        <p:spPr>
          <a:xfrm>
            <a:off x="1104900" y="1147180"/>
            <a:ext cx="6934200" cy="523220"/>
          </a:xfrm>
          <a:prstGeom prst="rect">
            <a:avLst/>
          </a:prstGeom>
        </p:spPr>
        <p:txBody>
          <a:bodyPr wrap="square">
            <a:spAutoFit/>
          </a:bodyPr>
          <a:lstStyle/>
          <a:p>
            <a:pPr algn="ctr"/>
            <a:r>
              <a:rPr lang="en-US" sz="1400" dirty="0" smtClean="0">
                <a:solidFill>
                  <a:schemeClr val="accent4"/>
                </a:solidFill>
                <a:latin typeface="Bookman Old Style" panose="02050604050505020204" pitchFamily="18" charset="0"/>
                <a:cs typeface="Consolas" panose="020B0609020204030204" pitchFamily="49" charset="0"/>
              </a:rPr>
              <a:t>  B 22A-1Supp  Supplement Statement of Exemption from Presumption of Abuse under § 707(b)(2)  </a:t>
            </a:r>
            <a:endParaRPr lang="en-US" sz="1400" dirty="0"/>
          </a:p>
        </p:txBody>
      </p:sp>
      <p:pic>
        <p:nvPicPr>
          <p:cNvPr id="6146" name="Picture 2" descr="C:\Users\dfortes\Desktop\images for project\22a1supp.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05976" y="2499668"/>
            <a:ext cx="3324170" cy="427393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838200" y="1752600"/>
            <a:ext cx="7924800" cy="646331"/>
          </a:xfrm>
          <a:prstGeom prst="rect">
            <a:avLst/>
          </a:prstGeom>
        </p:spPr>
        <p:txBody>
          <a:bodyPr wrap="square">
            <a:spAutoFit/>
          </a:bodyPr>
          <a:lstStyle/>
          <a:p>
            <a:pPr algn="ctr"/>
            <a:r>
              <a:rPr lang="en-US" sz="1200" dirty="0" smtClean="0">
                <a:latin typeface="Bookman Old Style" panose="02050604050505020204" pitchFamily="18" charset="0"/>
              </a:rPr>
              <a:t>**This form determines whether one can be exempt from the presumption of abuse due to no primary consumer debts, or certain military/homeland defense services have been provided on form B 22A-1.  If </a:t>
            </a:r>
            <a:r>
              <a:rPr lang="en-US" sz="1200" smtClean="0">
                <a:latin typeface="Bookman Old Style" panose="02050604050505020204" pitchFamily="18" charset="0"/>
              </a:rPr>
              <a:t>exemptions apply, form </a:t>
            </a:r>
            <a:r>
              <a:rPr lang="en-US" sz="1200" dirty="0" smtClean="0">
                <a:latin typeface="Bookman Old Style" panose="02050604050505020204" pitchFamily="18" charset="0"/>
              </a:rPr>
              <a:t>22A-1 and 22A-1supp must be filled out and filed.**</a:t>
            </a:r>
            <a:endParaRPr lang="en-US" sz="1200" dirty="0">
              <a:latin typeface="Bookman Old Style" panose="02050604050505020204" pitchFamily="18" charset="0"/>
            </a:endParaRPr>
          </a:p>
        </p:txBody>
      </p:sp>
    </p:spTree>
    <p:extLst>
      <p:ext uri="{BB962C8B-B14F-4D97-AF65-F5344CB8AC3E}">
        <p14:creationId xmlns:p14="http://schemas.microsoft.com/office/powerpoint/2010/main" xmlns="" val="1857056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3071" y="533400"/>
            <a:ext cx="6009980" cy="646331"/>
          </a:xfrm>
          <a:prstGeom prst="rect">
            <a:avLst/>
          </a:prstGeom>
        </p:spPr>
        <p:txBody>
          <a:bodyPr wrap="none">
            <a:spAutoFit/>
          </a:bodyPr>
          <a:lstStyle/>
          <a:p>
            <a:pPr algn="ctr"/>
            <a:r>
              <a:rPr lang="en-US" sz="3600" dirty="0">
                <a:solidFill>
                  <a:schemeClr val="accent2">
                    <a:lumMod val="75000"/>
                  </a:schemeClr>
                </a:solidFill>
                <a:latin typeface="Consolas" panose="020B0609020204030204" pitchFamily="49" charset="0"/>
                <a:cs typeface="Consolas" panose="020B0609020204030204" pitchFamily="49" charset="0"/>
              </a:rPr>
              <a:t>Bankruptcy Form Updates</a:t>
            </a:r>
          </a:p>
        </p:txBody>
      </p:sp>
      <p:sp>
        <p:nvSpPr>
          <p:cNvPr id="3" name="Rectangle 2"/>
          <p:cNvSpPr/>
          <p:nvPr/>
        </p:nvSpPr>
        <p:spPr>
          <a:xfrm>
            <a:off x="1104900" y="1147180"/>
            <a:ext cx="6934200" cy="307777"/>
          </a:xfrm>
          <a:prstGeom prst="rect">
            <a:avLst/>
          </a:prstGeom>
        </p:spPr>
        <p:txBody>
          <a:bodyPr wrap="square">
            <a:spAutoFit/>
          </a:bodyPr>
          <a:lstStyle/>
          <a:p>
            <a:pPr algn="ctr"/>
            <a:r>
              <a:rPr lang="en-US" sz="1400" dirty="0" smtClean="0">
                <a:solidFill>
                  <a:schemeClr val="accent4"/>
                </a:solidFill>
                <a:latin typeface="Bookman Old Style" panose="02050604050505020204" pitchFamily="18" charset="0"/>
                <a:cs typeface="Consolas" panose="020B0609020204030204" pitchFamily="49" charset="0"/>
              </a:rPr>
              <a:t>  B 22A-2 Chapter 7 Means Test Calculation	</a:t>
            </a:r>
            <a:endParaRPr lang="en-US" sz="1400" dirty="0"/>
          </a:p>
        </p:txBody>
      </p:sp>
      <p:sp>
        <p:nvSpPr>
          <p:cNvPr id="4" name="Rectangle 3"/>
          <p:cNvSpPr/>
          <p:nvPr/>
        </p:nvSpPr>
        <p:spPr>
          <a:xfrm>
            <a:off x="457200" y="1676400"/>
            <a:ext cx="8153400" cy="461665"/>
          </a:xfrm>
          <a:prstGeom prst="rect">
            <a:avLst/>
          </a:prstGeom>
        </p:spPr>
        <p:txBody>
          <a:bodyPr wrap="square">
            <a:spAutoFit/>
          </a:bodyPr>
          <a:lstStyle/>
          <a:p>
            <a:pPr algn="ctr"/>
            <a:r>
              <a:rPr lang="en-US" sz="1200" dirty="0" smtClean="0">
                <a:latin typeface="Bookman Old Style" panose="02050604050505020204" pitchFamily="18" charset="0"/>
              </a:rPr>
              <a:t>**This form is used alongside form 22A-1=if income shows to be above the median income of same size household.** </a:t>
            </a:r>
            <a:endParaRPr lang="en-US" sz="1200" dirty="0">
              <a:latin typeface="Bookman Old Style" panose="02050604050505020204" pitchFamily="18" charset="0"/>
            </a:endParaRPr>
          </a:p>
        </p:txBody>
      </p:sp>
      <p:pic>
        <p:nvPicPr>
          <p:cNvPr id="10242" name="Picture 2" descr="C:\Users\dfortes\Desktop\images for project\22a2.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61922" y="2327912"/>
            <a:ext cx="3412277" cy="43872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900725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2745</TotalTime>
  <Words>4594</Words>
  <Application>Microsoft Office PowerPoint</Application>
  <PresentationFormat>On-screen Show (4:3)</PresentationFormat>
  <Paragraphs>433</Paragraphs>
  <Slides>72</Slides>
  <Notes>0</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Metro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vector>
  </TitlesOfParts>
  <Company>USBCRI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Fortes</dc:creator>
  <cp:lastModifiedBy>Lizette Torres</cp:lastModifiedBy>
  <cp:revision>96</cp:revision>
  <dcterms:created xsi:type="dcterms:W3CDTF">2014-11-05T16:53:38Z</dcterms:created>
  <dcterms:modified xsi:type="dcterms:W3CDTF">2014-11-24T19:04:19Z</dcterms:modified>
</cp:coreProperties>
</file>